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9" r:id="rId4"/>
    <p:sldId id="262" r:id="rId5"/>
    <p:sldId id="260" r:id="rId6"/>
    <p:sldId id="263" r:id="rId7"/>
    <p:sldId id="265" r:id="rId8"/>
    <p:sldId id="274" r:id="rId9"/>
    <p:sldId id="275" r:id="rId10"/>
    <p:sldId id="268" r:id="rId11"/>
    <p:sldId id="269" r:id="rId12"/>
    <p:sldId id="271" r:id="rId13"/>
    <p:sldId id="282" r:id="rId14"/>
    <p:sldId id="285" r:id="rId15"/>
    <p:sldId id="287" r:id="rId16"/>
    <p:sldId id="286" r:id="rId17"/>
  </p:sldIdLst>
  <p:sldSz cx="6858000" cy="9144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3252" y="-90"/>
      </p:cViewPr>
      <p:guideLst>
        <p:guide orient="horz" pos="2880"/>
        <p:guide pos="215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4062" y="-108"/>
      </p:cViewPr>
      <p:guideLst>
        <p:guide orient="horz" pos="3128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9099" cy="496967"/>
          </a:xfrm>
          <a:prstGeom prst="rect">
            <a:avLst/>
          </a:prstGeom>
        </p:spPr>
        <p:txBody>
          <a:bodyPr vert="horz" lIns="95670" tIns="47834" rIns="95670" bIns="47834"/>
          <a:lstStyle>
            <a:lvl1pPr algn="l"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6967"/>
          </a:xfrm>
          <a:prstGeom prst="rect">
            <a:avLst/>
          </a:prstGeom>
        </p:spPr>
        <p:txBody>
          <a:bodyPr vert="horz" lIns="95670" tIns="47834" rIns="95670" bIns="47834"/>
          <a:lstStyle>
            <a:lvl1pPr algn="r">
              <a:defRPr sz="1300"/>
            </a:lvl1pPr>
          </a:lstStyle>
          <a:p>
            <a:pPr lvl="0">
              <a:defRPr/>
            </a:pPr>
            <a:fld id="{F1F1877C-9BC0-472F-985A-13F2EB3FFE62}" type="datetime1">
              <a:rPr lang="ko-KR" altLang="en-US"/>
              <a:pPr lvl="0">
                <a:defRPr/>
              </a:pPr>
              <a:t>2024-03-14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9440648"/>
            <a:ext cx="2949099" cy="496967"/>
          </a:xfrm>
          <a:prstGeom prst="rect">
            <a:avLst/>
          </a:prstGeom>
        </p:spPr>
        <p:txBody>
          <a:bodyPr vert="horz" lIns="95670" tIns="47834" rIns="95670" bIns="47834" anchor="b"/>
          <a:lstStyle>
            <a:lvl1pPr algn="l"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4940" y="9440648"/>
            <a:ext cx="2949099" cy="496967"/>
          </a:xfrm>
          <a:prstGeom prst="rect">
            <a:avLst/>
          </a:prstGeom>
        </p:spPr>
        <p:txBody>
          <a:bodyPr vert="horz" lIns="95670" tIns="47834" rIns="95670" bIns="47834" anchor="b"/>
          <a:lstStyle>
            <a:lvl1pPr algn="r">
              <a:defRPr sz="1300"/>
            </a:lvl1pPr>
          </a:lstStyle>
          <a:p>
            <a:pPr lvl="0">
              <a:defRPr/>
            </a:pPr>
            <a:fld id="{34F4E29C-7088-43CF-A81C-BA58B6BDEAD8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1" tIns="45715" rIns="91431" bIns="45715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31" tIns="45715" rIns="91431" bIns="45715"/>
          <a:lstStyle>
            <a:lvl1pPr algn="r">
              <a:defRPr sz="1200"/>
            </a:lvl1pPr>
          </a:lstStyle>
          <a:p>
            <a:pPr lvl="0">
              <a:defRPr/>
            </a:pPr>
            <a:fld id="{53BC9E16-073B-47F6-A462-A80C2839CF89}" type="datetime1">
              <a:rPr lang="ko-KR" altLang="en-US"/>
              <a:pPr lvl="0">
                <a:defRPr/>
              </a:pPr>
              <a:t>2024-03-14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006600" y="746125"/>
            <a:ext cx="27940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9" y="4721225"/>
            <a:ext cx="5443537" cy="4471988"/>
          </a:xfrm>
          <a:prstGeom prst="rect">
            <a:avLst/>
          </a:prstGeom>
        </p:spPr>
        <p:txBody>
          <a:bodyPr vert="horz" lIns="91431" tIns="45715" rIns="91431" bIns="45715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0863"/>
            <a:ext cx="2949575" cy="496887"/>
          </a:xfrm>
          <a:prstGeom prst="rect">
            <a:avLst/>
          </a:prstGeom>
        </p:spPr>
        <p:txBody>
          <a:bodyPr vert="horz" lIns="91431" tIns="45715" rIns="91431" bIns="45715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31" tIns="45715" rIns="91431" bIns="45715" anchor="b"/>
          <a:lstStyle>
            <a:lvl1pPr algn="r">
              <a:defRPr sz="1200"/>
            </a:lvl1pPr>
          </a:lstStyle>
          <a:p>
            <a:pPr lvl="0">
              <a:defRPr/>
            </a:pPr>
            <a:fld id="{9E38159F-14A1-41FC-9AD8-772A6E5B3EFC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8159F-14A1-41FC-9AD8-772A6E5B3EF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8159F-14A1-41FC-9AD8-772A6E5B3EF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8159F-14A1-41FC-9AD8-772A6E5B3EF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8159F-14A1-41FC-9AD8-772A6E5B3EF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2204864" y="8475134"/>
            <a:ext cx="1600200" cy="668866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2204864" y="8748464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2204864" y="8532440"/>
            <a:ext cx="1600200" cy="486833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2204864" y="8475134"/>
            <a:ext cx="1600200" cy="668866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2204864" y="8244408"/>
            <a:ext cx="1600200" cy="668866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04864" y="8657167"/>
            <a:ext cx="1600200" cy="486833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2276872" y="8657167"/>
            <a:ext cx="1600200" cy="486833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2204864" y="8837695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2276872" y="8837695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76872" y="8837695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04864" y="8837695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2204864" y="8388424"/>
            <a:ext cx="1600200" cy="6688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>
          <a:xfrm>
            <a:off x="116632" y="323528"/>
            <a:ext cx="6624736" cy="3744416"/>
          </a:xfrm>
          <a:solidFill>
            <a:srgbClr val="E4E4E4">
              <a:alpha val="40000"/>
            </a:srgbClr>
          </a:solidFill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altLang="ko-KR" sz="1600" b="1"/>
              <a:t> </a:t>
            </a:r>
            <a:endParaRPr lang="ko-KR" altLang="en-US" sz="1500" b="1"/>
          </a:p>
        </p:txBody>
      </p:sp>
      <p:sp>
        <p:nvSpPr>
          <p:cNvPr id="13" name="내용 개체 틀 12"/>
          <p:cNvSpPr>
            <a:spLocks noGrp="1"/>
          </p:cNvSpPr>
          <p:nvPr>
            <p:ph sz="half" idx="2"/>
          </p:nvPr>
        </p:nvSpPr>
        <p:spPr>
          <a:xfrm>
            <a:off x="3501008" y="5076056"/>
            <a:ext cx="3028950" cy="3672408"/>
          </a:xfrm>
        </p:spPr>
        <p:txBody>
          <a:bodyPr>
            <a:normAutofit/>
          </a:bodyPr>
          <a:lstStyle/>
          <a:p>
            <a:pPr lvl="0">
              <a:buNone/>
              <a:defRPr/>
            </a:pPr>
            <a:r>
              <a:rPr lang="ko-KR" altLang="en-US" sz="1200" b="1"/>
              <a:t>구성가능성</a:t>
            </a:r>
          </a:p>
          <a:p>
            <a:pPr lvl="0">
              <a:buNone/>
              <a:defRPr/>
            </a:pPr>
            <a:r>
              <a:rPr lang="ko-KR" altLang="en-US" sz="1000"/>
              <a:t>테스트 요구 사항에 따라서 측정 옵션을 선택할 </a:t>
            </a:r>
          </a:p>
          <a:p>
            <a:pPr lvl="0">
              <a:buNone/>
              <a:defRPr/>
            </a:pPr>
            <a:r>
              <a:rPr lang="ko-KR" altLang="en-US" sz="1000"/>
              <a:t>수 있습니다</a:t>
            </a:r>
            <a:r>
              <a:rPr lang="en-US" altLang="ko-KR" sz="1000"/>
              <a:t>.</a:t>
            </a:r>
          </a:p>
          <a:p>
            <a:pPr lvl="0">
              <a:buNone/>
              <a:defRPr/>
            </a:pPr>
            <a:r>
              <a:rPr lang="ko-KR" altLang="en-US" sz="1000"/>
              <a:t>저렴한 가격의 기본 옵션부터 다양한 기능의 측정</a:t>
            </a:r>
          </a:p>
          <a:p>
            <a:pPr lvl="0">
              <a:buNone/>
              <a:defRPr/>
            </a:pPr>
            <a:r>
              <a:rPr lang="ko-KR" altLang="en-US" sz="1000"/>
              <a:t>솔루션을 구성할 수 있습니다</a:t>
            </a:r>
            <a:r>
              <a:rPr lang="en-US" altLang="ko-KR" sz="1000"/>
              <a:t>.</a:t>
            </a:r>
          </a:p>
          <a:p>
            <a:pPr lvl="0">
              <a:buNone/>
              <a:defRPr/>
            </a:pPr>
            <a:r>
              <a:rPr lang="ko-KR" altLang="en-US" sz="1000"/>
              <a:t> </a:t>
            </a:r>
          </a:p>
          <a:p>
            <a:pPr lvl="0">
              <a:buNone/>
              <a:defRPr/>
            </a:pPr>
            <a:r>
              <a:rPr lang="en-US" altLang="ko-KR" sz="1200" b="1"/>
              <a:t>I/O</a:t>
            </a:r>
            <a:r>
              <a:rPr lang="ko-KR" altLang="en-US" sz="1200" b="1"/>
              <a:t>의 다양성</a:t>
            </a:r>
          </a:p>
          <a:p>
            <a:pPr lvl="0">
              <a:buNone/>
              <a:defRPr/>
            </a:pPr>
            <a:r>
              <a:rPr lang="en-US" altLang="ko-KR" sz="1000"/>
              <a:t>SA-248A</a:t>
            </a:r>
            <a:r>
              <a:rPr lang="ko-KR" altLang="en-US" sz="1000"/>
              <a:t>는 </a:t>
            </a:r>
            <a:r>
              <a:rPr lang="en-US" altLang="ko-KR" sz="1000"/>
              <a:t>4</a:t>
            </a:r>
            <a:r>
              <a:rPr lang="ko-KR" altLang="en-US" sz="1000"/>
              <a:t>개의 밸런스</a:t>
            </a:r>
            <a:r>
              <a:rPr lang="en-US" altLang="ko-KR" sz="1000"/>
              <a:t>, </a:t>
            </a:r>
            <a:r>
              <a:rPr lang="ko-KR" altLang="en-US" sz="1000"/>
              <a:t>언밸런스 아날로그 </a:t>
            </a:r>
          </a:p>
          <a:p>
            <a:pPr lvl="0">
              <a:buNone/>
              <a:defRPr/>
            </a:pPr>
            <a:r>
              <a:rPr lang="ko-KR" altLang="en-US" sz="1000"/>
              <a:t>입력 및 출력이 있습니다</a:t>
            </a:r>
            <a:r>
              <a:rPr lang="en-US" altLang="ko-KR" sz="1000"/>
              <a:t>.</a:t>
            </a:r>
          </a:p>
          <a:p>
            <a:pPr lvl="0">
              <a:buNone/>
              <a:defRPr/>
            </a:pPr>
            <a:r>
              <a:rPr lang="en-US" altLang="ko-KR" sz="1000"/>
              <a:t>SA-242A</a:t>
            </a:r>
            <a:r>
              <a:rPr lang="ko-KR" altLang="en-US" sz="1000"/>
              <a:t>는 </a:t>
            </a:r>
            <a:r>
              <a:rPr lang="en-US" altLang="ko-KR" sz="1000"/>
              <a:t>4</a:t>
            </a:r>
            <a:r>
              <a:rPr lang="ko-KR" altLang="en-US" sz="1000"/>
              <a:t>개의 밸런스 출력과 </a:t>
            </a:r>
            <a:r>
              <a:rPr lang="en-US" altLang="ko-KR" sz="1000"/>
              <a:t>8</a:t>
            </a:r>
            <a:r>
              <a:rPr lang="ko-KR" altLang="en-US" sz="1000"/>
              <a:t>개의 언밸런스 </a:t>
            </a:r>
          </a:p>
          <a:p>
            <a:pPr lvl="0">
              <a:buNone/>
              <a:defRPr/>
            </a:pPr>
            <a:r>
              <a:rPr lang="ko-KR" altLang="en-US" sz="1000"/>
              <a:t>아날로그 입력이 있습니다</a:t>
            </a:r>
            <a:r>
              <a:rPr lang="en-US" altLang="ko-KR" sz="1000"/>
              <a:t>.</a:t>
            </a:r>
          </a:p>
          <a:p>
            <a:pPr lvl="0">
              <a:buNone/>
              <a:defRPr/>
            </a:pPr>
            <a:r>
              <a:rPr lang="ko-KR" altLang="en-US" sz="1000"/>
              <a:t>언밸런스 입력의 </a:t>
            </a:r>
            <a:r>
              <a:rPr lang="en-US" altLang="ko-KR" sz="1000"/>
              <a:t>CCP </a:t>
            </a:r>
            <a:r>
              <a:rPr lang="ko-KR" altLang="en-US" sz="1000"/>
              <a:t>기능은 표준 마이크로폰이</a:t>
            </a:r>
          </a:p>
          <a:p>
            <a:pPr lvl="0">
              <a:buNone/>
              <a:defRPr/>
            </a:pPr>
            <a:r>
              <a:rPr lang="ko-KR" altLang="en-US" sz="1000"/>
              <a:t>나 진동센서로부터 신호를 직접 입력받을 수 있습</a:t>
            </a:r>
          </a:p>
          <a:p>
            <a:pPr lvl="0">
              <a:buNone/>
              <a:defRPr/>
            </a:pPr>
            <a:r>
              <a:rPr lang="ko-KR" altLang="en-US" sz="1000"/>
              <a:t>니다</a:t>
            </a:r>
            <a:r>
              <a:rPr lang="en-US" altLang="ko-KR" sz="1000"/>
              <a:t>.</a:t>
            </a:r>
          </a:p>
          <a:p>
            <a:pPr lvl="0">
              <a:buNone/>
              <a:defRPr/>
            </a:pPr>
            <a:r>
              <a:rPr lang="ko-KR" altLang="en-US" sz="1000"/>
              <a:t>또한 </a:t>
            </a:r>
            <a:r>
              <a:rPr lang="en-US" altLang="ko-KR" sz="1000"/>
              <a:t>ASE/EBU, TOSLINK </a:t>
            </a:r>
            <a:r>
              <a:rPr lang="ko-KR" altLang="en-US" sz="1000"/>
              <a:t>및 </a:t>
            </a:r>
            <a:r>
              <a:rPr lang="en-US" altLang="ko-KR" sz="1000"/>
              <a:t>SPDIF</a:t>
            </a:r>
            <a:r>
              <a:rPr lang="ko-KR" altLang="en-US" sz="1000"/>
              <a:t>와 </a:t>
            </a:r>
            <a:r>
              <a:rPr lang="en-US" altLang="ko-KR" sz="1000"/>
              <a:t>HDMI</a:t>
            </a:r>
            <a:r>
              <a:rPr lang="ko-KR" altLang="en-US" sz="1000"/>
              <a:t>를 </a:t>
            </a:r>
          </a:p>
          <a:p>
            <a:pPr lvl="0">
              <a:buNone/>
              <a:defRPr/>
            </a:pPr>
            <a:r>
              <a:rPr lang="ko-KR" altLang="en-US" sz="1000"/>
              <a:t>통한</a:t>
            </a:r>
            <a:r>
              <a:rPr lang="en-US" altLang="ko-KR" sz="1000"/>
              <a:t> </a:t>
            </a:r>
            <a:r>
              <a:rPr lang="ko-KR" altLang="en-US" sz="1000"/>
              <a:t>디지털 입력 및 출력이 있습니다</a:t>
            </a:r>
            <a:r>
              <a:rPr lang="en-US" altLang="ko-KR" sz="1000"/>
              <a:t>.</a:t>
            </a:r>
          </a:p>
          <a:p>
            <a:pPr lvl="0">
              <a:buNone/>
              <a:defRPr/>
            </a:pPr>
            <a:r>
              <a:rPr lang="ko-KR" altLang="en-US" sz="1000"/>
              <a:t>이러한 다양한 </a:t>
            </a:r>
            <a:r>
              <a:rPr lang="en-US" altLang="ko-KR" sz="1000"/>
              <a:t>I/O</a:t>
            </a:r>
            <a:r>
              <a:rPr lang="ko-KR" altLang="en-US" sz="1000"/>
              <a:t>는 단품 스피커</a:t>
            </a:r>
            <a:r>
              <a:rPr lang="en-US" altLang="ko-KR" sz="1000"/>
              <a:t>, TV, </a:t>
            </a:r>
            <a:r>
              <a:rPr lang="ko-KR" altLang="en-US" sz="1000"/>
              <a:t>사운드바</a:t>
            </a:r>
            <a:r>
              <a:rPr lang="en-US" altLang="ko-KR" sz="1000"/>
              <a:t>,</a:t>
            </a:r>
          </a:p>
          <a:p>
            <a:pPr lvl="0">
              <a:buNone/>
              <a:defRPr/>
            </a:pPr>
            <a:r>
              <a:rPr lang="ko-KR" altLang="en-US" sz="1000"/>
              <a:t>디지털 앰프</a:t>
            </a:r>
            <a:r>
              <a:rPr lang="en-US" altLang="ko-KR" sz="1000"/>
              <a:t>, </a:t>
            </a:r>
            <a:r>
              <a:rPr lang="ko-KR" altLang="en-US" sz="1000"/>
              <a:t>아날로그 앰프 등을 측정할 수 있는</a:t>
            </a:r>
          </a:p>
          <a:p>
            <a:pPr lvl="0">
              <a:buNone/>
              <a:defRPr/>
            </a:pPr>
            <a:r>
              <a:rPr lang="ko-KR" altLang="en-US" sz="1000"/>
              <a:t>솔루션을 제공합니다</a:t>
            </a:r>
            <a:r>
              <a:rPr lang="en-US" altLang="ko-KR" sz="1000"/>
              <a:t>.</a:t>
            </a:r>
          </a:p>
          <a:p>
            <a:pPr lvl="0">
              <a:defRPr/>
            </a:pPr>
            <a:endParaRPr lang="ko-KR" altLang="en-US"/>
          </a:p>
        </p:txBody>
      </p:sp>
      <p:sp>
        <p:nvSpPr>
          <p:cNvPr id="14" name="내용 개체 틀 13"/>
          <p:cNvSpPr>
            <a:spLocks noGrp="1"/>
          </p:cNvSpPr>
          <p:nvPr>
            <p:ph sz="half" idx="1"/>
          </p:nvPr>
        </p:nvSpPr>
        <p:spPr>
          <a:xfrm>
            <a:off x="400050" y="4572000"/>
            <a:ext cx="3028950" cy="41764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o-KR" altLang="en-US" sz="1600" b="1" dirty="0" smtClean="0"/>
              <a:t>기능</a:t>
            </a:r>
            <a:endParaRPr lang="en-US" altLang="ko-KR" sz="1200" b="1" dirty="0" smtClean="0"/>
          </a:p>
          <a:p>
            <a:pPr>
              <a:buNone/>
            </a:pPr>
            <a:endParaRPr lang="en-US" altLang="ko-KR" sz="1200" dirty="0"/>
          </a:p>
          <a:p>
            <a:pPr>
              <a:buNone/>
            </a:pPr>
            <a:r>
              <a:rPr lang="ko-KR" altLang="en-US" sz="1200" b="1" dirty="0" smtClean="0"/>
              <a:t>융통성</a:t>
            </a:r>
            <a:endParaRPr lang="en-US" altLang="ko-KR" sz="1200" b="1" dirty="0" smtClean="0"/>
          </a:p>
          <a:p>
            <a:pPr>
              <a:buNone/>
            </a:pPr>
            <a:r>
              <a:rPr lang="en-US" altLang="ko-KR" sz="1000" dirty="0" smtClean="0"/>
              <a:t>Multi Analyzer System</a:t>
            </a:r>
            <a:r>
              <a:rPr lang="ko-KR" altLang="en-US" sz="1000" dirty="0" smtClean="0"/>
              <a:t>은</a:t>
            </a:r>
            <a:r>
              <a:rPr lang="en-US" altLang="ko-KR" sz="1000" dirty="0" smtClean="0"/>
              <a:t> ASIO </a:t>
            </a:r>
            <a:r>
              <a:rPr lang="ko-KR" altLang="en-US" sz="1000" dirty="0" smtClean="0"/>
              <a:t>지원 오디오 </a:t>
            </a:r>
            <a:r>
              <a:rPr lang="ko-KR" altLang="en-US" sz="1000" dirty="0" err="1" smtClean="0"/>
              <a:t>인터</a:t>
            </a:r>
            <a:endParaRPr lang="en-US" altLang="ko-KR" sz="1000" dirty="0" smtClean="0"/>
          </a:p>
          <a:p>
            <a:pPr>
              <a:buNone/>
            </a:pPr>
            <a:r>
              <a:rPr lang="ko-KR" altLang="en-US" sz="1000" dirty="0" smtClean="0"/>
              <a:t>페이스와 호환됩니다</a:t>
            </a:r>
            <a:r>
              <a:rPr lang="en-US" altLang="ko-KR" sz="1000" dirty="0" smtClean="0"/>
              <a:t>.</a:t>
            </a:r>
          </a:p>
          <a:p>
            <a:pPr>
              <a:buNone/>
            </a:pPr>
            <a:r>
              <a:rPr lang="ko-KR" altLang="en-US" sz="1000" dirty="0" smtClean="0"/>
              <a:t>측정성능의 요구사항에 맞는 인터페이스 제품을 </a:t>
            </a:r>
            <a:endParaRPr lang="en-US" altLang="ko-KR" sz="1000" dirty="0" smtClean="0"/>
          </a:p>
          <a:p>
            <a:pPr>
              <a:buNone/>
            </a:pPr>
            <a:r>
              <a:rPr lang="ko-KR" altLang="en-US" sz="1000" dirty="0" smtClean="0"/>
              <a:t>선택할 수 있습니다</a:t>
            </a:r>
            <a:r>
              <a:rPr lang="en-US" altLang="ko-KR" sz="1000" dirty="0" smtClean="0"/>
              <a:t>.</a:t>
            </a:r>
            <a:endParaRPr lang="en-US" altLang="ko-KR" sz="1200" dirty="0" smtClean="0"/>
          </a:p>
          <a:p>
            <a:pPr>
              <a:buNone/>
            </a:pPr>
            <a:endParaRPr lang="en-US" altLang="ko-KR" sz="1000" dirty="0"/>
          </a:p>
          <a:p>
            <a:pPr>
              <a:buNone/>
            </a:pPr>
            <a:r>
              <a:rPr lang="ko-KR" altLang="en-US" sz="1200" b="1" dirty="0" smtClean="0"/>
              <a:t>자동화</a:t>
            </a:r>
            <a:endParaRPr lang="en-US" altLang="ko-KR" sz="1200" b="1" dirty="0" smtClean="0"/>
          </a:p>
          <a:p>
            <a:pPr>
              <a:buNone/>
            </a:pPr>
            <a:r>
              <a:rPr lang="ko-KR" altLang="en-US" sz="1000" dirty="0" smtClean="0"/>
              <a:t>자유롭게 구성되는 측정 </a:t>
            </a:r>
            <a:r>
              <a:rPr lang="ko-KR" altLang="en-US" sz="1000" dirty="0" err="1" smtClean="0"/>
              <a:t>시이퀀스들을</a:t>
            </a:r>
            <a:r>
              <a:rPr lang="ko-KR" altLang="en-US" sz="1000" dirty="0" smtClean="0"/>
              <a:t> </a:t>
            </a:r>
            <a:r>
              <a:rPr lang="en-US" altLang="ko-KR" sz="1000" dirty="0" smtClean="0"/>
              <a:t>PLC</a:t>
            </a:r>
            <a:r>
              <a:rPr lang="ko-KR" altLang="en-US" sz="1000" dirty="0" smtClean="0"/>
              <a:t>와 같</a:t>
            </a:r>
            <a:endParaRPr lang="en-US" altLang="ko-KR" sz="1000" dirty="0" smtClean="0"/>
          </a:p>
          <a:p>
            <a:pPr>
              <a:buNone/>
            </a:pPr>
            <a:r>
              <a:rPr lang="ko-KR" altLang="en-US" sz="1000" dirty="0" smtClean="0"/>
              <a:t>은 자동화 기기로부터 원격 제어 명령으로 실행할 </a:t>
            </a:r>
            <a:endParaRPr lang="en-US" altLang="ko-KR" sz="1000" dirty="0" smtClean="0"/>
          </a:p>
          <a:p>
            <a:pPr>
              <a:buNone/>
            </a:pPr>
            <a:r>
              <a:rPr lang="ko-KR" altLang="en-US" sz="1000" dirty="0" smtClean="0"/>
              <a:t>수 있습니다</a:t>
            </a:r>
            <a:r>
              <a:rPr lang="en-US" altLang="ko-KR" sz="1000" dirty="0" smtClean="0"/>
              <a:t>.</a:t>
            </a:r>
          </a:p>
          <a:p>
            <a:pPr>
              <a:buNone/>
            </a:pPr>
            <a:r>
              <a:rPr lang="ko-KR" altLang="en-US" sz="1000" dirty="0" smtClean="0"/>
              <a:t>이것은 자동화 설비가  </a:t>
            </a:r>
            <a:r>
              <a:rPr lang="en-US" altLang="ko-KR" sz="1000" dirty="0" smtClean="0"/>
              <a:t>Main</a:t>
            </a:r>
            <a:r>
              <a:rPr lang="ko-KR" altLang="en-US" sz="1000" dirty="0" smtClean="0"/>
              <a:t>이 되고 측정기가</a:t>
            </a:r>
            <a:endParaRPr lang="en-US" altLang="ko-KR" sz="1000" dirty="0" smtClean="0"/>
          </a:p>
          <a:p>
            <a:pPr>
              <a:buNone/>
            </a:pPr>
            <a:r>
              <a:rPr lang="en-US" altLang="ko-KR" sz="1000" dirty="0" smtClean="0"/>
              <a:t>Sub-System</a:t>
            </a:r>
            <a:r>
              <a:rPr lang="ko-KR" altLang="en-US" sz="1000" dirty="0" smtClean="0"/>
              <a:t>이 되는 제어 환경을 제공해 줍니다</a:t>
            </a:r>
            <a:r>
              <a:rPr lang="en-US" altLang="ko-KR" sz="1000" dirty="0" smtClean="0"/>
              <a:t>.</a:t>
            </a:r>
          </a:p>
          <a:p>
            <a:pPr>
              <a:buNone/>
            </a:pPr>
            <a:endParaRPr lang="en-US" altLang="ko-KR" sz="1200" dirty="0"/>
          </a:p>
          <a:p>
            <a:pPr>
              <a:buNone/>
            </a:pPr>
            <a:r>
              <a:rPr lang="ko-KR" altLang="en-US" sz="1200" b="1" dirty="0" smtClean="0"/>
              <a:t>측정옵션</a:t>
            </a:r>
            <a:endParaRPr lang="en-US" altLang="ko-KR" sz="1600" b="1" dirty="0" smtClean="0"/>
          </a:p>
          <a:p>
            <a:pPr>
              <a:buNone/>
            </a:pPr>
            <a:r>
              <a:rPr lang="ko-KR" altLang="en-US" sz="1000" dirty="0" smtClean="0"/>
              <a:t>사용자는 어플리케이션의 요구사항에 맞게 테스트</a:t>
            </a:r>
            <a:endParaRPr lang="en-US" altLang="ko-KR" sz="1000" dirty="0" smtClean="0"/>
          </a:p>
          <a:p>
            <a:pPr>
              <a:buNone/>
            </a:pPr>
            <a:r>
              <a:rPr lang="ko-KR" altLang="en-US" sz="1000" dirty="0" smtClean="0"/>
              <a:t>시스템을 선택하여 구성할 수 있습니다</a:t>
            </a:r>
            <a:r>
              <a:rPr lang="en-US" altLang="ko-KR" sz="1000" dirty="0" smtClean="0"/>
              <a:t>.</a:t>
            </a:r>
          </a:p>
          <a:p>
            <a:pPr>
              <a:buNone/>
            </a:pPr>
            <a:r>
              <a:rPr lang="ko-KR" altLang="en-US" sz="1000" dirty="0" smtClean="0"/>
              <a:t>간단한 측정 시스템부터 복합적이고 고도화된 </a:t>
            </a:r>
            <a:endParaRPr lang="en-US" altLang="ko-KR" sz="1000" dirty="0" smtClean="0"/>
          </a:p>
          <a:p>
            <a:pPr>
              <a:buNone/>
            </a:pPr>
            <a:r>
              <a:rPr lang="ko-KR" altLang="en-US" sz="1000" dirty="0" smtClean="0"/>
              <a:t>측정 시스템까지 자유롭게 구성할 수 있습니다</a:t>
            </a:r>
            <a:r>
              <a:rPr lang="en-US" altLang="ko-KR" sz="1000" dirty="0" smtClean="0"/>
              <a:t>.</a:t>
            </a:r>
            <a:endParaRPr lang="en-US" altLang="ko-KR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260648" y="742796"/>
            <a:ext cx="58326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/>
              <a:t>AS-202 Multi Analyzer System (Software Ver3.0)</a:t>
            </a:r>
          </a:p>
          <a:p>
            <a:endParaRPr lang="en-US" altLang="ko-KR" sz="1200" dirty="0"/>
          </a:p>
          <a:p>
            <a:r>
              <a:rPr lang="ko-KR" altLang="en-US" sz="1200" b="1" dirty="0" smtClean="0"/>
              <a:t>아날로그와 디지털  </a:t>
            </a:r>
            <a:r>
              <a:rPr lang="en-US" altLang="ko-KR" sz="1200" b="1" dirty="0" smtClean="0"/>
              <a:t>I/O</a:t>
            </a:r>
            <a:r>
              <a:rPr lang="ko-KR" altLang="en-US" sz="1200" b="1" dirty="0" smtClean="0"/>
              <a:t>의 측정에 이상적인 조합</a:t>
            </a:r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en-US" altLang="ko-KR" sz="1000" dirty="0" smtClean="0"/>
              <a:t>AS-202 </a:t>
            </a:r>
            <a:r>
              <a:rPr lang="ko-KR" altLang="en-US" sz="1000" dirty="0" smtClean="0"/>
              <a:t>측정 소프트웨어와 함께 사용할 </a:t>
            </a:r>
            <a:r>
              <a:rPr lang="en-US" altLang="ko-KR" sz="1000" dirty="0" smtClean="0"/>
              <a:t>ASIO </a:t>
            </a:r>
            <a:r>
              <a:rPr lang="ko-KR" altLang="en-US" sz="1000" dirty="0" smtClean="0"/>
              <a:t>지원</a:t>
            </a:r>
            <a:endParaRPr lang="en-US" altLang="ko-KR" sz="1000" dirty="0" smtClean="0"/>
          </a:p>
          <a:p>
            <a:r>
              <a:rPr lang="ko-KR" altLang="en-US" sz="1000" dirty="0" smtClean="0"/>
              <a:t>오디오 인터페이스를 선택하여 하드웨어 </a:t>
            </a:r>
            <a:r>
              <a:rPr lang="en-US" altLang="ko-KR" sz="1000" dirty="0" smtClean="0"/>
              <a:t>SA-242 </a:t>
            </a:r>
            <a:r>
              <a:rPr lang="ko-KR" altLang="en-US" sz="1000" dirty="0" smtClean="0"/>
              <a:t>혹은</a:t>
            </a:r>
            <a:endParaRPr lang="en-US" altLang="ko-KR" sz="1000" dirty="0" smtClean="0"/>
          </a:p>
          <a:p>
            <a:r>
              <a:rPr lang="en-US" altLang="ko-KR" sz="1000" dirty="0" smtClean="0"/>
              <a:t>SA-248 (4</a:t>
            </a:r>
            <a:r>
              <a:rPr lang="ko-KR" altLang="en-US" sz="1000" dirty="0" smtClean="0"/>
              <a:t>채널 </a:t>
            </a:r>
            <a:r>
              <a:rPr lang="en-US" altLang="ko-KR" sz="1000" dirty="0" smtClean="0"/>
              <a:t>~16</a:t>
            </a:r>
            <a:r>
              <a:rPr lang="ko-KR" altLang="en-US" sz="1000" dirty="0" smtClean="0"/>
              <a:t>채널</a:t>
            </a:r>
            <a:r>
              <a:rPr lang="en-US" altLang="ko-KR" sz="1000" dirty="0" smtClean="0"/>
              <a:t> -Option)</a:t>
            </a:r>
            <a:r>
              <a:rPr lang="ko-KR" altLang="en-US" sz="1000" dirty="0" smtClean="0"/>
              <a:t>과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조합하면 강력한 </a:t>
            </a:r>
            <a:endParaRPr lang="en-US" altLang="ko-KR" sz="1000" dirty="0" smtClean="0"/>
          </a:p>
          <a:p>
            <a:r>
              <a:rPr lang="en-US" altLang="ko-KR" sz="1000" dirty="0" smtClean="0"/>
              <a:t>Audio Analyzer System</a:t>
            </a:r>
            <a:r>
              <a:rPr lang="ko-KR" altLang="en-US" sz="1000" dirty="0" smtClean="0"/>
              <a:t>으로 구성할 수 있습니다</a:t>
            </a:r>
            <a:r>
              <a:rPr lang="en-US" altLang="ko-KR" sz="1000" dirty="0" smtClean="0"/>
              <a:t>.</a:t>
            </a:r>
            <a:r>
              <a:rPr lang="ko-KR" altLang="en-US" sz="1000" dirty="0" smtClean="0"/>
              <a:t>   </a:t>
            </a:r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ko-KR" altLang="en-US" sz="1000" dirty="0" smtClean="0"/>
              <a:t>구성</a:t>
            </a:r>
            <a:endParaRPr lang="en-US" altLang="ko-KR" sz="1000" dirty="0" smtClean="0"/>
          </a:p>
          <a:p>
            <a:r>
              <a:rPr lang="en-US" altLang="ko-KR" sz="1000" dirty="0" smtClean="0"/>
              <a:t> 1) AS-202 </a:t>
            </a:r>
            <a:r>
              <a:rPr lang="ko-KR" altLang="en-US" sz="1000" dirty="0" smtClean="0"/>
              <a:t>소프트웨어 </a:t>
            </a:r>
            <a:r>
              <a:rPr lang="en-US" altLang="ko-KR" sz="1000" dirty="0" smtClean="0"/>
              <a:t>(USB KEY)</a:t>
            </a:r>
          </a:p>
          <a:p>
            <a:r>
              <a:rPr lang="en-US" altLang="ko-KR" sz="1000" dirty="0" smtClean="0"/>
              <a:t> 2) ASIO </a:t>
            </a:r>
            <a:r>
              <a:rPr lang="ko-KR" altLang="en-US" sz="1000" dirty="0" smtClean="0"/>
              <a:t>지원 </a:t>
            </a:r>
            <a:r>
              <a:rPr lang="en-US" altLang="ko-KR" sz="1000" dirty="0" smtClean="0"/>
              <a:t>Audio Interface</a:t>
            </a:r>
          </a:p>
          <a:p>
            <a:r>
              <a:rPr lang="en-US" altLang="ko-KR" sz="1000" dirty="0" smtClean="0"/>
              <a:t> 3) SA-242 or SA-248 (In/Output Control Amplifier) </a:t>
            </a:r>
          </a:p>
          <a:p>
            <a:endParaRPr lang="en-US" altLang="ko-KR" sz="1000" dirty="0" smtClean="0"/>
          </a:p>
        </p:txBody>
      </p:sp>
      <p:pic>
        <p:nvPicPr>
          <p:cNvPr id="19" name="그림 18" descr="멀티-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1008" y="1465632"/>
            <a:ext cx="3074956" cy="1666208"/>
          </a:xfrm>
          <a:prstGeom prst="rect">
            <a:avLst/>
          </a:prstGeom>
        </p:spPr>
      </p:pic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04864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13"/>
          <p:cNvSpPr txBox="1"/>
          <p:nvPr/>
        </p:nvSpPr>
        <p:spPr>
          <a:xfrm>
            <a:off x="288032" y="827584"/>
            <a:ext cx="1988840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200" b="1"/>
              <a:t>ANALOG GENERATOR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Characteristic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IMD Test Signals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SMPTE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DIN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CCIF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CUSTOM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Amplitude Range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Amplitude Accuracy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Residual IMD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Noise, Wave file playback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Sample Rate Range(SR)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Maximum File Size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Amplitude Range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Source Resistance (Rs)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Balanced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Unbalanced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Max Output Current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b="1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Output Short-Circuit Current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b="1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Output Related Crosstalk</a:t>
            </a:r>
            <a:r>
              <a:rPr lang="en-US" altLang="ko-KR" sz="900" b="1" baseline="30000"/>
              <a:t>1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016" y="0"/>
            <a:ext cx="53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b="1"/>
              <a:t>Technical Specification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16" name="내용 개체 틀 13"/>
          <p:cNvSpPr txBox="1"/>
          <p:nvPr/>
        </p:nvSpPr>
        <p:spPr>
          <a:xfrm>
            <a:off x="2348880" y="827584"/>
            <a:ext cx="1944216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0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Specifications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60 Hz(LF), 40 Hz-4 kHz(HF),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Mixed ratio 4:1(LF:HF)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250 Hz(LF), 40 Hz-4 kHz(HF),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Mixed ratio 4:1(LF:HF)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11 k, 19 k(LF) / 12 k, 20 k(HF),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Mixed ratio 1:1(LF:HF)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20 Hz-20 kHz(LF),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20 Hz-20 kHz(HF),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Mixed in any ratio from 1:1,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4:1 or 10:1(LF:HF)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10mV to 10.6 Vrms balanced;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10mV to 5.3 Vrms unbalanced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 0.06 dB [±0.7%]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 </a:t>
            </a:r>
            <a:r>
              <a:rPr lang="en-US" altLang="ko-KR" sz="900"/>
              <a:t>-100 dB [0.001%]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44.1 kS/s to 192 kS/s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32M Sample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10mV to 10.6 Vrms balanced;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10mV to 5.3 Vrms unbalanced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100 Ω ±1%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50 Ω ±1.5%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</a:t>
            </a:r>
            <a:r>
              <a:rPr lang="en-US" altLang="ko-KR" sz="900"/>
              <a:t>(-110 dB + 3 </a:t>
            </a:r>
            <a:r>
              <a:rPr lang="ko-KR" altLang="en-US" sz="900"/>
              <a:t>㎶</a:t>
            </a:r>
            <a:r>
              <a:rPr lang="en-US" altLang="ko-KR" sz="900"/>
              <a:t>) to 20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</p:txBody>
      </p:sp>
      <p:sp>
        <p:nvSpPr>
          <p:cNvPr id="17" name="내용 개체 틀 13"/>
          <p:cNvSpPr txBox="1"/>
          <p:nvPr/>
        </p:nvSpPr>
        <p:spPr>
          <a:xfrm>
            <a:off x="4365104" y="827584"/>
            <a:ext cx="2232248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Supplemental Information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“.Wav” file must peak at digital full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scale to obtain selected amplitude.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Grounded</a:t>
            </a:r>
            <a:r>
              <a:rPr lang="en-US" altLang="ko-KR" sz="900"/>
              <a:t>, symmetrical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Electronically floating, 0.3 Vpk max;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Bnc</a:t>
            </a: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shield to ground </a:t>
            </a:r>
            <a:r>
              <a:rPr lang="ko-KR" altLang="en-US" sz="900"/>
              <a:t>≈</a:t>
            </a:r>
            <a:r>
              <a:rPr lang="en-US" altLang="ko-KR" sz="900"/>
              <a:t>10-17 Ω II 22nF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17mA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85mA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at 1 Vrms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6024" y="323528"/>
            <a:ext cx="63813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b="1">
                <a:solidFill>
                  <a:srgbClr val="0000FF"/>
                </a:solidFill>
              </a:rPr>
              <a:t>System </a:t>
            </a:r>
            <a:r>
              <a:rPr lang="ko-KR" altLang="en-US" sz="1100" b="1">
                <a:solidFill>
                  <a:srgbClr val="0000FF"/>
                </a:solidFill>
              </a:rPr>
              <a:t>구성</a:t>
            </a:r>
            <a:r>
              <a:rPr lang="en-US" altLang="ko-KR" sz="1100" b="1">
                <a:solidFill>
                  <a:srgbClr val="0000FF"/>
                </a:solidFill>
              </a:rPr>
              <a:t> : RME Model: FIREFACE802 / SIGMAELTEC Model: SA-248A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60848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60648" y="0"/>
            <a:ext cx="53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b="1"/>
              <a:t>Technical Specification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2656" y="323528"/>
            <a:ext cx="604867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b="1">
                <a:solidFill>
                  <a:srgbClr val="0000FF"/>
                </a:solidFill>
              </a:rPr>
              <a:t>System </a:t>
            </a:r>
            <a:r>
              <a:rPr lang="ko-KR" altLang="en-US" sz="1100" b="1">
                <a:solidFill>
                  <a:srgbClr val="0000FF"/>
                </a:solidFill>
              </a:rPr>
              <a:t>구성</a:t>
            </a:r>
            <a:r>
              <a:rPr lang="en-US" altLang="ko-KR" sz="1100" b="1">
                <a:solidFill>
                  <a:srgbClr val="0000FF"/>
                </a:solidFill>
              </a:rPr>
              <a:t> : RME Model: FIREFACE802 / SIGMAELTEC Model: SA-248A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10" name="내용 개체 틀 13"/>
          <p:cNvSpPr txBox="1"/>
          <p:nvPr/>
        </p:nvSpPr>
        <p:spPr>
          <a:xfrm>
            <a:off x="260648" y="827584"/>
            <a:ext cx="6309320" cy="2952328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200" b="1"/>
              <a:t>Digital Outputs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100" b="1"/>
              <a:t>AES/EBU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XLR, transformer-balanced, galvanically isolated, according to AES3-1992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Output level Professional 4.5 Vpp, Consumer 2.6 Vpp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Format Professional according to AES3-1992 Amendment 4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Format Consumer (SPDIF) according to IEC 60958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Single Wire mode, sample rate 28 kHz up to 200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100" b="1"/>
              <a:t>SPDIF optical (ADAT2)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Format Consumer (SPDIF) according to IEC 60958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Sample rate 28 kHz up to 200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2260848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8032" y="200998"/>
            <a:ext cx="53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b="1"/>
              <a:t>System Characteristic</a:t>
            </a:r>
            <a:endParaRPr lang="ko-KR" altLang="en-US" sz="1600" b="1"/>
          </a:p>
        </p:txBody>
      </p:sp>
      <p:sp>
        <p:nvSpPr>
          <p:cNvPr id="8" name="내용 개체 틀 13"/>
          <p:cNvSpPr txBox="1"/>
          <p:nvPr/>
        </p:nvSpPr>
        <p:spPr>
          <a:xfrm>
            <a:off x="332656" y="971600"/>
            <a:ext cx="6192688" cy="1944216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ASIO </a:t>
            </a:r>
            <a:r>
              <a:rPr lang="ko-KR" altLang="en-US" sz="1000"/>
              <a:t>오디오 인터페이스를 사용하는 측정시스템의 구성은 세계적인 추세입니다</a:t>
            </a:r>
            <a:r>
              <a:rPr lang="en-US" altLang="ko-KR" sz="100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/>
              <a:t>이것은 지금까지 과도한 비용이 발생하는 다채널 측정 시스템의 개발을 가능하게 하는 기술이기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/>
              <a:t>때문입니다</a:t>
            </a:r>
            <a:r>
              <a:rPr lang="en-US" altLang="ko-KR" sz="100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/>
              <a:t>그러나 타사의 시스템들은 전용 하드웨어 인터페이스를 사용하지 않기 때문에 실제 측정시스템을 구축하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/>
              <a:t>려면 복잡한 배선과 외부 하드웨어 인터페이스를 추가해야 하므로 안정성 및 정밀도 등을 보증하기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/>
              <a:t>어렵게 됩니다</a:t>
            </a:r>
            <a:r>
              <a:rPr lang="en-US" altLang="ko-KR" sz="1000"/>
              <a:t>.</a:t>
            </a:r>
            <a:r>
              <a:rPr lang="ko-KR" altLang="en-US" sz="1000"/>
              <a:t>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AS-202 Audio Analyzer</a:t>
            </a:r>
            <a:r>
              <a:rPr lang="ko-KR" altLang="en-US" sz="1000"/>
              <a:t>는 소프트웨어와 완전하게 결합되는 안정된 하드웨어 인터페이스가 함께 제공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/>
              <a:t>되므로 기존보다 정확한 측정이 가능한 시스템을 쉽게 구성할 수 있습니다</a:t>
            </a:r>
            <a:r>
              <a:rPr lang="en-US" altLang="ko-KR" sz="100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76872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0"/>
          <p:cNvSpPr>
            <a:spLocks noGrp="1"/>
          </p:cNvSpPr>
          <p:nvPr>
            <p:ph type="body" idx="1"/>
          </p:nvPr>
        </p:nvSpPr>
        <p:spPr>
          <a:xfrm>
            <a:off x="332656" y="35495"/>
            <a:ext cx="6192688" cy="1296144"/>
          </a:xfrm>
        </p:spPr>
        <p:txBody>
          <a:bodyPr>
            <a:normAutofit/>
          </a:bodyPr>
          <a:lstStyle/>
          <a:p>
            <a:pPr lvl="0" algn="ctr">
              <a:defRPr/>
            </a:pPr>
            <a:endParaRPr lang="en-US" altLang="ko-KR" sz="2200" dirty="0"/>
          </a:p>
          <a:p>
            <a:pPr lvl="0" algn="ctr">
              <a:defRPr/>
            </a:pPr>
            <a:r>
              <a:rPr lang="en-US" altLang="ko-KR" sz="1600" dirty="0"/>
              <a:t>AS-202 </a:t>
            </a:r>
            <a:r>
              <a:rPr lang="en-US" altLang="ko-KR" sz="1600" dirty="0" smtClean="0"/>
              <a:t>Multi Analyzer System</a:t>
            </a:r>
            <a:endParaRPr lang="en-US" altLang="ko-KR" sz="1600" dirty="0"/>
          </a:p>
          <a:p>
            <a:pPr lvl="0" algn="ctr">
              <a:defRPr/>
            </a:pPr>
            <a:endParaRPr lang="en-US" altLang="ko-KR" sz="2200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76872" y="8693679"/>
            <a:ext cx="1600200" cy="486833"/>
          </a:xfrm>
        </p:spPr>
        <p:txBody>
          <a:bodyPr/>
          <a:lstStyle/>
          <a:p>
            <a:pPr lvl="0">
              <a:defRPr/>
            </a:pPr>
            <a:fld id="{901FE4CF-0399-4698-B1A7-15FD3C55B40E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  <p:sp>
        <p:nvSpPr>
          <p:cNvPr id="9" name="텍스트 개체 틀 10"/>
          <p:cNvSpPr txBox="1"/>
          <p:nvPr/>
        </p:nvSpPr>
        <p:spPr>
          <a:xfrm>
            <a:off x="332656" y="6012160"/>
            <a:ext cx="6192688" cy="2232248"/>
          </a:xfrm>
          <a:prstGeom prst="rect">
            <a:avLst/>
          </a:prstGeom>
        </p:spPr>
        <p:txBody>
          <a:bodyPr vert="horz" lIns="91440" tIns="45720" rIns="91440" bIns="45720" anchor="b">
            <a:normAutofit/>
          </a:bodyPr>
          <a:lstStyle/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400"/>
              <a:t>Output : 8Channel Balanced XLR</a:t>
            </a:r>
            <a:r>
              <a:rPr lang="ko-KR" altLang="en-US" sz="1400"/>
              <a:t> </a:t>
            </a:r>
            <a:r>
              <a:rPr lang="en-US" altLang="ko-KR" sz="1400"/>
              <a:t>/ Unbalanced BNC</a:t>
            </a:r>
          </a:p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400"/>
              <a:t>            AES / EBU -</a:t>
            </a:r>
            <a:r>
              <a:rPr lang="ko-KR" altLang="en-US" sz="1400"/>
              <a:t> </a:t>
            </a:r>
            <a:r>
              <a:rPr lang="en-US" altLang="ko-KR" sz="1400"/>
              <a:t>SPDIF (Optical)</a:t>
            </a:r>
          </a:p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400"/>
              <a:t>            HDMI</a:t>
            </a:r>
          </a:p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400"/>
          </a:p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400"/>
              <a:t>Input  : 8Channel Balanced XLR</a:t>
            </a:r>
            <a:r>
              <a:rPr lang="ko-KR" altLang="en-US" sz="1400"/>
              <a:t> </a:t>
            </a:r>
            <a:r>
              <a:rPr lang="en-US" altLang="ko-KR" sz="1400"/>
              <a:t>/ Unbalanced BNC-CCP Microphone</a:t>
            </a:r>
          </a:p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400"/>
              <a:t>          AES / EBU -</a:t>
            </a:r>
            <a:r>
              <a:rPr lang="ko-KR" altLang="en-US" sz="1400"/>
              <a:t> </a:t>
            </a:r>
            <a:r>
              <a:rPr lang="en-US" altLang="ko-KR" sz="1400"/>
              <a:t>SPDIF (Optical)</a:t>
            </a:r>
          </a:p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400"/>
          </a:p>
        </p:txBody>
      </p:sp>
      <p:sp>
        <p:nvSpPr>
          <p:cNvPr id="2061" name="텍스트 개체 틀 10"/>
          <p:cNvSpPr txBox="1"/>
          <p:nvPr/>
        </p:nvSpPr>
        <p:spPr>
          <a:xfrm>
            <a:off x="332656" y="1403648"/>
            <a:ext cx="6192688" cy="432048"/>
          </a:xfrm>
          <a:prstGeom prst="rect">
            <a:avLst/>
          </a:prstGeom>
        </p:spPr>
        <p:txBody>
          <a:bodyPr vert="horz" lIns="91440" tIns="45720" rIns="91440" bIns="45720" anchor="b">
            <a:norm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  <a:defRPr/>
            </a:pPr>
            <a:r>
              <a:rPr kumimoji="0" lang="en-US" altLang="ko-KR" sz="1600" b="1" i="0" u="none" strike="noStrike" kern="1200" cap="none" spc="0" normalizeH="0" baseline="0">
                <a:solidFill>
                  <a:srgbClr val="0000FF"/>
                </a:solidFill>
                <a:latin typeface="맑은 고딕"/>
                <a:ea typeface="맑은 고딕"/>
                <a:cs typeface="맑은 고딕"/>
              </a:rPr>
              <a:t>Power Amplifier Test System [</a:t>
            </a:r>
            <a:r>
              <a:rPr kumimoji="0" lang="en-US" altLang="ko-KR" sz="1300" b="1" i="0" u="none" strike="noStrike" kern="1200" cap="none" spc="0" normalizeH="0" baseline="0">
                <a:solidFill>
                  <a:srgbClr val="0000FF"/>
                </a:solidFill>
                <a:latin typeface="맑은 고딕"/>
                <a:ea typeface="맑은 고딕"/>
                <a:cs typeface="맑은 고딕"/>
              </a:rPr>
              <a:t>SA-248A(8CH). RME FIREFACE802]</a:t>
            </a:r>
            <a:endParaRPr kumimoji="0" lang="en-US" altLang="ko-KR" sz="1300" b="1" i="0" u="none" strike="noStrike" kern="1200" cap="none" spc="0" normalizeH="0" baseline="0">
              <a:solidFill>
                <a:srgbClr val="0000FF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2062" name="그림 2061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0" y="2555776"/>
            <a:ext cx="6858000" cy="305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val="3194174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76872" y="8532440"/>
            <a:ext cx="1600200" cy="486833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14</a:t>
            </a:fld>
            <a:endParaRPr lang="ko-KR" altLang="en-US" dirty="0"/>
          </a:p>
        </p:txBody>
      </p:sp>
      <p:sp>
        <p:nvSpPr>
          <p:cNvPr id="9" name="텍스트 개체 틀 10"/>
          <p:cNvSpPr>
            <a:spLocks noGrp="1"/>
          </p:cNvSpPr>
          <p:nvPr>
            <p:ph type="title"/>
          </p:nvPr>
        </p:nvSpPr>
        <p:spPr>
          <a:xfrm>
            <a:off x="332656" y="251520"/>
            <a:ext cx="6172200" cy="96545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altLang="ko-KR" sz="1600" b="1" dirty="0" smtClean="0"/>
              <a:t>Sound Bar-D Class switching amplifier Tester</a:t>
            </a:r>
            <a:endParaRPr lang="en-US" altLang="ko-KR" sz="22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222" y="1260432"/>
            <a:ext cx="5634090" cy="72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76872" y="8532440"/>
            <a:ext cx="1600200" cy="486833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sp>
        <p:nvSpPr>
          <p:cNvPr id="9" name="텍스트 개체 틀 10"/>
          <p:cNvSpPr>
            <a:spLocks noGrp="1"/>
          </p:cNvSpPr>
          <p:nvPr>
            <p:ph type="title"/>
          </p:nvPr>
        </p:nvSpPr>
        <p:spPr>
          <a:xfrm>
            <a:off x="332656" y="251520"/>
            <a:ext cx="6172200" cy="96545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altLang="ko-KR" sz="1600" b="1" dirty="0" smtClean="0"/>
              <a:t>Performance Comparison (SA-248A:APX-525)</a:t>
            </a:r>
            <a:endParaRPr lang="en-US" altLang="ko-KR" sz="22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80" y="1187624"/>
            <a:ext cx="5791330" cy="741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76872" y="8532440"/>
            <a:ext cx="1600200" cy="486833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sp>
        <p:nvSpPr>
          <p:cNvPr id="9" name="텍스트 개체 틀 10"/>
          <p:cNvSpPr>
            <a:spLocks noGrp="1"/>
          </p:cNvSpPr>
          <p:nvPr>
            <p:ph type="title"/>
          </p:nvPr>
        </p:nvSpPr>
        <p:spPr>
          <a:xfrm>
            <a:off x="332656" y="251520"/>
            <a:ext cx="6172200" cy="96545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altLang="ko-KR" sz="1600" b="1" dirty="0" smtClean="0"/>
              <a:t>Sound Bar Tester</a:t>
            </a:r>
            <a:endParaRPr lang="en-US" altLang="ko-KR" sz="2200" dirty="0"/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287" y="1259632"/>
            <a:ext cx="5770002" cy="741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세로 텍스트 개체 틀 7"/>
          <p:cNvSpPr>
            <a:spLocks noGrp="1"/>
          </p:cNvSpPr>
          <p:nvPr>
            <p:ph type="body" orient="vert" idx="1"/>
          </p:nvPr>
        </p:nvSpPr>
        <p:spPr>
          <a:xfrm>
            <a:off x="332656" y="323528"/>
            <a:ext cx="6336344" cy="8352928"/>
          </a:xfrm>
          <a:solidFill>
            <a:srgbClr val="E4E4E4">
              <a:alpha val="40000"/>
            </a:srgbClr>
          </a:solidFill>
        </p:spPr>
        <p:txBody>
          <a:bodyPr vert="horz">
            <a:normAutofit/>
          </a:bodyPr>
          <a:lstStyle/>
          <a:p>
            <a:pPr lvl="0">
              <a:buNone/>
              <a:defRPr/>
            </a:pPr>
            <a:endParaRPr lang="en-US" altLang="ko-KR" sz="1200" b="1" dirty="0">
              <a:solidFill>
                <a:srgbClr val="0000FF"/>
              </a:solidFill>
            </a:endParaRPr>
          </a:p>
          <a:p>
            <a:pPr lvl="0">
              <a:buNone/>
              <a:defRPr/>
            </a:pPr>
            <a:r>
              <a:rPr lang="ko-KR" altLang="en-US" sz="1200" b="1" dirty="0">
                <a:solidFill>
                  <a:srgbClr val="0000FF"/>
                </a:solidFill>
              </a:rPr>
              <a:t>하드웨어</a:t>
            </a:r>
          </a:p>
          <a:p>
            <a:pPr lvl="0">
              <a:buNone/>
              <a:defRPr/>
            </a:pPr>
            <a:endParaRPr lang="en-US" altLang="ko-KR" sz="1200" dirty="0"/>
          </a:p>
          <a:p>
            <a:pPr lvl="0">
              <a:buNone/>
              <a:defRPr/>
            </a:pPr>
            <a:r>
              <a:rPr lang="en-US" altLang="ko-KR" sz="1200" dirty="0">
                <a:solidFill>
                  <a:srgbClr val="0000FF"/>
                </a:solidFill>
              </a:rPr>
              <a:t>SA-248A Conditioning Amplifier</a:t>
            </a:r>
          </a:p>
          <a:p>
            <a:pPr lvl="0">
              <a:buNone/>
              <a:defRPr/>
            </a:pPr>
            <a:r>
              <a:rPr lang="en-US" altLang="ko-KR" sz="1000" dirty="0"/>
              <a:t>4</a:t>
            </a:r>
            <a:r>
              <a:rPr lang="ko-KR" altLang="en-US" sz="1000" dirty="0"/>
              <a:t>채널 밸런스</a:t>
            </a:r>
            <a:r>
              <a:rPr lang="en-US" altLang="ko-KR" sz="1000" dirty="0"/>
              <a:t>, </a:t>
            </a:r>
            <a:r>
              <a:rPr lang="ko-KR" altLang="en-US" sz="1000" dirty="0"/>
              <a:t>언밸런스 아날로그 입</a:t>
            </a:r>
            <a:r>
              <a:rPr lang="en-US" altLang="ko-KR" sz="1000" dirty="0"/>
              <a:t>,</a:t>
            </a:r>
            <a:r>
              <a:rPr lang="ko-KR" altLang="en-US" sz="1000" dirty="0"/>
              <a:t>출력을 기본으로</a:t>
            </a:r>
            <a:r>
              <a:rPr lang="en-US" altLang="ko-KR" sz="1000" dirty="0"/>
              <a:t> </a:t>
            </a:r>
            <a:r>
              <a:rPr lang="ko-KR" altLang="en-US" sz="1000" dirty="0"/>
              <a:t>하고 </a:t>
            </a:r>
            <a:r>
              <a:rPr lang="en-US" altLang="ko-KR" sz="1000" dirty="0"/>
              <a:t>4</a:t>
            </a:r>
            <a:r>
              <a:rPr lang="ko-KR" altLang="en-US" sz="1000" dirty="0"/>
              <a:t>대까지 연결하여 최대 </a:t>
            </a:r>
            <a:r>
              <a:rPr lang="en-US" altLang="ko-KR" sz="1000" dirty="0"/>
              <a:t>16</a:t>
            </a:r>
            <a:r>
              <a:rPr lang="ko-KR" altLang="en-US" sz="1000" dirty="0"/>
              <a:t>채널로 구성할 수</a:t>
            </a:r>
          </a:p>
          <a:p>
            <a:pPr lvl="0">
              <a:buNone/>
              <a:defRPr/>
            </a:pPr>
            <a:r>
              <a:rPr lang="ko-KR" altLang="en-US" sz="1000" dirty="0"/>
              <a:t>있습니다</a:t>
            </a:r>
            <a:r>
              <a:rPr lang="en-US" altLang="ko-KR" sz="1000" dirty="0"/>
              <a:t>.</a:t>
            </a:r>
          </a:p>
          <a:p>
            <a:pPr lvl="0">
              <a:buNone/>
              <a:defRPr/>
            </a:pPr>
            <a:r>
              <a:rPr lang="ko-KR" altLang="en-US" sz="1000" dirty="0"/>
              <a:t>모든 언밸런스 입력은  </a:t>
            </a:r>
            <a:r>
              <a:rPr lang="en-US" altLang="ko-KR" sz="1000" dirty="0"/>
              <a:t>CCP</a:t>
            </a:r>
            <a:r>
              <a:rPr lang="en-US" altLang="ko-KR" sz="1000" b="1" dirty="0"/>
              <a:t>(</a:t>
            </a:r>
            <a:r>
              <a:rPr lang="en-US" altLang="ko-KR" sz="1000" dirty="0"/>
              <a:t>Constant Current Power Supply</a:t>
            </a:r>
            <a:r>
              <a:rPr lang="en-US" altLang="ko-KR" sz="1000" b="1" dirty="0"/>
              <a:t>)</a:t>
            </a:r>
            <a:r>
              <a:rPr lang="en-US" altLang="ko-KR" sz="1000" dirty="0"/>
              <a:t> </a:t>
            </a:r>
            <a:r>
              <a:rPr lang="ko-KR" altLang="en-US" sz="1000" dirty="0"/>
              <a:t>를 선택할 수 있습니다</a:t>
            </a:r>
            <a:r>
              <a:rPr lang="en-US" altLang="ko-KR" sz="1000" dirty="0"/>
              <a:t>.</a:t>
            </a:r>
          </a:p>
          <a:p>
            <a:pPr lvl="0">
              <a:buNone/>
              <a:defRPr/>
            </a:pPr>
            <a:r>
              <a:rPr lang="ko-KR" altLang="en-US" sz="1000" dirty="0"/>
              <a:t>최대 </a:t>
            </a:r>
            <a:r>
              <a:rPr lang="en-US" altLang="ko-KR" sz="1000" dirty="0"/>
              <a:t>160Vrms </a:t>
            </a:r>
            <a:r>
              <a:rPr lang="ko-KR" altLang="en-US" sz="1000" dirty="0"/>
              <a:t>입력이 가능한 </a:t>
            </a:r>
            <a:r>
              <a:rPr lang="en-US" altLang="ko-KR" sz="1000" dirty="0"/>
              <a:t>Auto Range</a:t>
            </a:r>
            <a:r>
              <a:rPr lang="ko-KR" altLang="en-US" sz="1000" dirty="0"/>
              <a:t>가 구성되어</a:t>
            </a:r>
            <a:r>
              <a:rPr lang="en-US" altLang="ko-KR" sz="1000" dirty="0"/>
              <a:t> </a:t>
            </a:r>
            <a:r>
              <a:rPr lang="ko-KR" altLang="en-US" sz="1000" dirty="0"/>
              <a:t>있으므로  </a:t>
            </a:r>
            <a:r>
              <a:rPr lang="en-US" altLang="ko-KR" sz="1000" dirty="0"/>
              <a:t>Power  Amp, Digital Amp </a:t>
            </a:r>
            <a:r>
              <a:rPr lang="ko-KR" altLang="en-US" sz="1000" dirty="0"/>
              <a:t>등의 </a:t>
            </a:r>
          </a:p>
          <a:p>
            <a:pPr lvl="0">
              <a:buNone/>
              <a:defRPr/>
            </a:pPr>
            <a:r>
              <a:rPr lang="ko-KR" altLang="en-US" sz="1000" dirty="0"/>
              <a:t>전기적 특성을 측정하기에 최적화되어 있습니다</a:t>
            </a:r>
            <a:r>
              <a:rPr lang="en-US" altLang="ko-KR" sz="1000" dirty="0"/>
              <a:t>.</a:t>
            </a:r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r>
              <a:rPr lang="en-US" altLang="ko-KR" sz="1200" dirty="0">
                <a:solidFill>
                  <a:srgbClr val="0000FF"/>
                </a:solidFill>
              </a:rPr>
              <a:t>Digital I/O</a:t>
            </a:r>
          </a:p>
          <a:p>
            <a:pPr lvl="0">
              <a:buNone/>
              <a:defRPr/>
            </a:pPr>
            <a:r>
              <a:rPr lang="en-US" altLang="ko-KR" sz="1000" dirty="0"/>
              <a:t>AES / SPDIF / TOSLINK </a:t>
            </a:r>
            <a:r>
              <a:rPr lang="ko-KR" altLang="en-US" sz="1000" dirty="0"/>
              <a:t>를 통하여 </a:t>
            </a:r>
            <a:r>
              <a:rPr lang="ko-KR" altLang="en-US" sz="1000" dirty="0" err="1"/>
              <a:t>손실없는</a:t>
            </a:r>
            <a:r>
              <a:rPr lang="ko-KR" altLang="en-US" sz="1000" dirty="0"/>
              <a:t> 광 입</a:t>
            </a:r>
            <a:r>
              <a:rPr lang="en-US" altLang="ko-KR" sz="1000" dirty="0"/>
              <a:t>,</a:t>
            </a:r>
            <a:r>
              <a:rPr lang="ko-KR" altLang="en-US" sz="1000" dirty="0"/>
              <a:t>출력</a:t>
            </a:r>
            <a:r>
              <a:rPr lang="en-US" altLang="ko-KR" sz="1000" dirty="0"/>
              <a:t> </a:t>
            </a:r>
            <a:r>
              <a:rPr lang="ko-KR" altLang="en-US" sz="1000" dirty="0"/>
              <a:t>기능을 제공합니다</a:t>
            </a:r>
            <a:r>
              <a:rPr lang="en-US" altLang="ko-KR" sz="1000" dirty="0"/>
              <a:t>.</a:t>
            </a:r>
          </a:p>
          <a:p>
            <a:pPr lvl="0">
              <a:buNone/>
              <a:defRPr/>
            </a:pPr>
            <a:r>
              <a:rPr lang="en-US" altLang="ko-KR" sz="1000" dirty="0"/>
              <a:t>HDMI </a:t>
            </a:r>
            <a:r>
              <a:rPr lang="ko-KR" altLang="en-US" sz="1000" dirty="0"/>
              <a:t>출력은 </a:t>
            </a:r>
            <a:r>
              <a:rPr lang="en-US" altLang="ko-KR" sz="1000" dirty="0"/>
              <a:t>TV, </a:t>
            </a:r>
            <a:r>
              <a:rPr lang="ko-KR" altLang="en-US" sz="1000" dirty="0" err="1"/>
              <a:t>사운드바</a:t>
            </a:r>
            <a:r>
              <a:rPr lang="ko-KR" altLang="en-US" sz="1000" dirty="0"/>
              <a:t> 같은 장치를 측정할 수</a:t>
            </a:r>
            <a:r>
              <a:rPr lang="en-US" altLang="ko-KR" sz="1000" dirty="0"/>
              <a:t> </a:t>
            </a:r>
            <a:r>
              <a:rPr lang="ko-KR" altLang="en-US" sz="1000" dirty="0"/>
              <a:t>있습니다</a:t>
            </a:r>
            <a:r>
              <a:rPr lang="en-US" altLang="ko-KR" sz="1000" dirty="0"/>
              <a:t>.</a:t>
            </a:r>
          </a:p>
          <a:p>
            <a:pPr lvl="0">
              <a:buNone/>
              <a:defRPr/>
            </a:pPr>
            <a:r>
              <a:rPr lang="ko-KR" altLang="en-US" sz="1000" dirty="0"/>
              <a:t>입</a:t>
            </a:r>
            <a:r>
              <a:rPr lang="en-US" altLang="ko-KR" sz="1000" dirty="0"/>
              <a:t>, </a:t>
            </a:r>
            <a:r>
              <a:rPr lang="ko-KR" altLang="en-US" sz="1000" dirty="0"/>
              <a:t>출력을 디지털과 아날로그로 다르게 설정할 수 있으므로 다양한 장치를 측정할 수 있습니다</a:t>
            </a:r>
            <a:r>
              <a:rPr lang="en-US" altLang="ko-KR" sz="1000" dirty="0"/>
              <a:t>.</a:t>
            </a:r>
          </a:p>
          <a:p>
            <a:pPr lvl="0">
              <a:buNone/>
              <a:defRPr/>
            </a:pPr>
            <a:endParaRPr lang="en-US" altLang="ko-KR" sz="12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441" y="2231840"/>
            <a:ext cx="5721871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2204864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세로 텍스트 개체 틀 7"/>
          <p:cNvSpPr>
            <a:spLocks noGrp="1"/>
          </p:cNvSpPr>
          <p:nvPr>
            <p:ph type="body" orient="vert" idx="1"/>
          </p:nvPr>
        </p:nvSpPr>
        <p:spPr>
          <a:xfrm>
            <a:off x="116632" y="179512"/>
            <a:ext cx="3312008" cy="8424936"/>
          </a:xfrm>
          <a:solidFill>
            <a:srgbClr val="E4E4E4">
              <a:alpha val="40000"/>
            </a:srgbClr>
          </a:solidFill>
        </p:spPr>
        <p:txBody>
          <a:bodyPr vert="horz">
            <a:normAutofit/>
          </a:bodyPr>
          <a:lstStyle/>
          <a:p>
            <a:pPr lvl="0">
              <a:buNone/>
              <a:defRPr/>
            </a:pPr>
            <a:endParaRPr lang="en-US" altLang="ko-KR" sz="1200" b="1">
              <a:solidFill>
                <a:srgbClr val="0000FF"/>
              </a:solidFill>
            </a:endParaRPr>
          </a:p>
          <a:p>
            <a:pPr lvl="0">
              <a:buNone/>
              <a:defRPr/>
            </a:pPr>
            <a:r>
              <a:rPr lang="ko-KR" altLang="en-US" sz="1200" b="1">
                <a:solidFill>
                  <a:srgbClr val="0000FF"/>
                </a:solidFill>
              </a:rPr>
              <a:t>소프트웨어</a:t>
            </a:r>
          </a:p>
          <a:p>
            <a:pPr lvl="0">
              <a:buNone/>
              <a:defRPr/>
            </a:pPr>
            <a:endParaRPr lang="en-US" altLang="ko-KR" sz="1200"/>
          </a:p>
          <a:p>
            <a:pPr lvl="0">
              <a:buNone/>
              <a:defRPr/>
            </a:pPr>
            <a:endParaRPr lang="en-US" altLang="ko-KR" sz="1200"/>
          </a:p>
          <a:p>
            <a:pPr lvl="0">
              <a:buNone/>
              <a:defRPr/>
            </a:pPr>
            <a:endParaRPr lang="en-US" altLang="ko-KR" sz="1200"/>
          </a:p>
          <a:p>
            <a:pPr lvl="0">
              <a:buNone/>
              <a:defRPr/>
            </a:pPr>
            <a:r>
              <a:rPr lang="en-US" altLang="ko-KR" sz="1000">
                <a:solidFill>
                  <a:srgbClr val="0000FF"/>
                </a:solidFill>
              </a:rPr>
              <a:t>Acoustic Sweep </a:t>
            </a:r>
          </a:p>
          <a:p>
            <a:pPr lvl="0">
              <a:buNone/>
              <a:defRPr/>
            </a:pPr>
            <a:r>
              <a:rPr lang="en-US" altLang="ko-KR" sz="1000"/>
              <a:t>Speaker Unit </a:t>
            </a:r>
            <a:r>
              <a:rPr lang="ko-KR" altLang="en-US" sz="1000"/>
              <a:t>측정에 필요한 기능들로 최적화되어</a:t>
            </a:r>
          </a:p>
          <a:p>
            <a:pPr lvl="0">
              <a:buNone/>
              <a:defRPr/>
            </a:pPr>
            <a:r>
              <a:rPr lang="ko-KR" altLang="en-US" sz="1000"/>
              <a:t>있습니다</a:t>
            </a:r>
            <a:r>
              <a:rPr lang="en-US" altLang="ko-KR" sz="1000"/>
              <a:t>.</a:t>
            </a:r>
          </a:p>
          <a:p>
            <a:pPr lvl="0">
              <a:buNone/>
              <a:defRPr/>
            </a:pPr>
            <a:r>
              <a:rPr lang="en-US" altLang="ko-KR" sz="1000"/>
              <a:t>Frequency Response, Impedance, THD, Rub&amp;Buzz,</a:t>
            </a:r>
          </a:p>
          <a:p>
            <a:pPr lvl="0">
              <a:buNone/>
              <a:defRPr/>
            </a:pPr>
            <a:r>
              <a:rPr lang="en-US" altLang="ko-KR" sz="1000"/>
              <a:t>Phase </a:t>
            </a:r>
            <a:r>
              <a:rPr lang="ko-KR" altLang="en-US" sz="1000"/>
              <a:t>측정기능을 기본으로 다양한 종류의 스피커</a:t>
            </a:r>
          </a:p>
          <a:p>
            <a:pPr lvl="0">
              <a:buNone/>
              <a:defRPr/>
            </a:pPr>
            <a:r>
              <a:rPr lang="ko-KR" altLang="en-US" sz="1000"/>
              <a:t>측정이 가능합니다</a:t>
            </a:r>
            <a:r>
              <a:rPr lang="en-US" altLang="ko-KR" sz="1000"/>
              <a:t>.</a:t>
            </a:r>
          </a:p>
          <a:p>
            <a:pPr lvl="0">
              <a:buNone/>
              <a:defRPr/>
            </a:pPr>
            <a:r>
              <a:rPr lang="en-US" altLang="ko-KR" sz="1000"/>
              <a:t>Rub&amp;Buzz </a:t>
            </a:r>
            <a:r>
              <a:rPr lang="ko-KR" altLang="en-US" sz="1000"/>
              <a:t>측정에서 </a:t>
            </a:r>
            <a:r>
              <a:rPr lang="en-US" altLang="ko-KR" sz="1000"/>
              <a:t>Repeat Sweep, Noise Cancelling,</a:t>
            </a:r>
          </a:p>
          <a:p>
            <a:pPr lvl="0">
              <a:buNone/>
              <a:defRPr/>
            </a:pPr>
            <a:r>
              <a:rPr lang="en-US" altLang="ko-KR" sz="1000"/>
              <a:t>EQ Volts</a:t>
            </a:r>
            <a:r>
              <a:rPr lang="ko-KR" altLang="en-US" sz="1000"/>
              <a:t>의 기능은 </a:t>
            </a:r>
            <a:r>
              <a:rPr lang="en-US" altLang="ko-KR" sz="1000"/>
              <a:t>Rub&amp;Buzz  </a:t>
            </a:r>
            <a:r>
              <a:rPr lang="ko-KR" altLang="en-US" sz="1000"/>
              <a:t>측정성능을 높여줍니다</a:t>
            </a:r>
            <a:r>
              <a:rPr lang="en-US" altLang="ko-KR" sz="1000"/>
              <a:t>.</a:t>
            </a:r>
          </a:p>
          <a:p>
            <a:pPr lvl="0">
              <a:buNone/>
              <a:defRPr/>
            </a:pPr>
            <a:r>
              <a:rPr lang="en-US" altLang="ko-KR" sz="1000"/>
              <a:t>Triele / Small parameters(</a:t>
            </a:r>
            <a:r>
              <a:rPr lang="ko-KR" altLang="en-US" sz="1000"/>
              <a:t>옵션</a:t>
            </a:r>
            <a:r>
              <a:rPr lang="en-US" altLang="ko-KR" sz="1000"/>
              <a:t>) </a:t>
            </a:r>
            <a:r>
              <a:rPr lang="ko-KR" altLang="en-US" sz="1000"/>
              <a:t>측정기능은 스피커 </a:t>
            </a:r>
          </a:p>
          <a:p>
            <a:pPr lvl="0">
              <a:buNone/>
              <a:defRPr/>
            </a:pPr>
            <a:r>
              <a:rPr lang="ko-KR" altLang="en-US" sz="1000"/>
              <a:t>개발에 필요한 다양한 측정값들을 제공해줍니다</a:t>
            </a:r>
            <a:r>
              <a:rPr lang="en-US" altLang="ko-KR" sz="1000"/>
              <a:t>.</a:t>
            </a:r>
          </a:p>
          <a:p>
            <a:pPr lvl="0">
              <a:buNone/>
              <a:defRPr/>
            </a:pPr>
            <a:endParaRPr lang="en-US" altLang="ko-KR" sz="1000"/>
          </a:p>
          <a:p>
            <a:pPr lvl="0">
              <a:buNone/>
              <a:defRPr/>
            </a:pPr>
            <a:endParaRPr lang="en-US" altLang="ko-KR" sz="1000"/>
          </a:p>
          <a:p>
            <a:pPr lvl="0">
              <a:buNone/>
              <a:defRPr/>
            </a:pPr>
            <a:endParaRPr lang="en-US" altLang="ko-KR" sz="1000"/>
          </a:p>
          <a:p>
            <a:pPr lvl="0">
              <a:buNone/>
              <a:defRPr/>
            </a:pPr>
            <a:endParaRPr lang="en-US" altLang="ko-KR" sz="1000"/>
          </a:p>
          <a:p>
            <a:pPr lvl="0">
              <a:buNone/>
              <a:defRPr/>
            </a:pPr>
            <a:endParaRPr lang="en-US" altLang="ko-KR" sz="1000"/>
          </a:p>
          <a:p>
            <a:pPr lvl="0">
              <a:buNone/>
              <a:defRPr/>
            </a:pPr>
            <a:endParaRPr lang="en-US" altLang="ko-KR" sz="1000"/>
          </a:p>
          <a:p>
            <a:pPr lvl="0">
              <a:buNone/>
              <a:defRPr/>
            </a:pPr>
            <a:endParaRPr lang="en-US" altLang="ko-KR" sz="1000"/>
          </a:p>
          <a:p>
            <a:pPr lvl="0">
              <a:buNone/>
              <a:defRPr/>
            </a:pPr>
            <a:endParaRPr lang="en-US" altLang="ko-KR" sz="1000"/>
          </a:p>
          <a:p>
            <a:pPr lvl="0">
              <a:buNone/>
              <a:defRPr/>
            </a:pPr>
            <a:endParaRPr lang="en-US" altLang="ko-KR" sz="1000"/>
          </a:p>
          <a:p>
            <a:pPr lvl="0">
              <a:buNone/>
              <a:defRPr/>
            </a:pPr>
            <a:endParaRPr lang="en-US" altLang="ko-KR" sz="1000"/>
          </a:p>
          <a:p>
            <a:pPr lvl="0">
              <a:buNone/>
              <a:defRPr/>
            </a:pPr>
            <a:endParaRPr lang="en-US" altLang="ko-KR" sz="1000"/>
          </a:p>
          <a:p>
            <a:pPr lvl="0">
              <a:buNone/>
              <a:defRPr/>
            </a:pPr>
            <a:r>
              <a:rPr lang="en-US" altLang="ko-KR" sz="1000">
                <a:solidFill>
                  <a:srgbClr val="0000FF"/>
                </a:solidFill>
              </a:rPr>
              <a:t>Meters</a:t>
            </a:r>
          </a:p>
          <a:p>
            <a:pPr lvl="0">
              <a:buNone/>
              <a:defRPr/>
            </a:pPr>
            <a:r>
              <a:rPr lang="ko-KR" altLang="en-US" sz="1000"/>
              <a:t>단일 주파수 또는 노이즈 신호를 출력했을 때 입력되는</a:t>
            </a:r>
          </a:p>
          <a:p>
            <a:pPr lvl="0">
              <a:buNone/>
              <a:defRPr/>
            </a:pPr>
            <a:r>
              <a:rPr lang="en-US" altLang="ko-KR" sz="1000"/>
              <a:t>Level, Gain, THD, THD+N, SINAD, SNR, Noise-Rms,</a:t>
            </a:r>
          </a:p>
          <a:p>
            <a:pPr lvl="0">
              <a:buNone/>
              <a:defRPr/>
            </a:pPr>
            <a:r>
              <a:rPr lang="en-US" altLang="ko-KR" sz="1000"/>
              <a:t>Crosstalk, IMD, Inter CH Phase, Octave Analyzer, </a:t>
            </a:r>
          </a:p>
          <a:p>
            <a:pPr lvl="0">
              <a:buNone/>
              <a:defRPr/>
            </a:pPr>
            <a:r>
              <a:rPr lang="en-US" altLang="ko-KR" sz="1000"/>
              <a:t>FFT Analyzer</a:t>
            </a:r>
            <a:r>
              <a:rPr lang="ko-KR" altLang="en-US" sz="1000"/>
              <a:t>를 측정합니다</a:t>
            </a:r>
            <a:r>
              <a:rPr lang="en-US" altLang="ko-KR" sz="1000"/>
              <a:t>.</a:t>
            </a:r>
          </a:p>
          <a:p>
            <a:pPr lvl="0">
              <a:buNone/>
              <a:defRPr/>
            </a:pPr>
            <a:r>
              <a:rPr lang="ko-KR" altLang="en-US" sz="1000"/>
              <a:t>출력없이 입력만으로도 측정이 가능합니다</a:t>
            </a:r>
            <a:r>
              <a:rPr lang="en-US" altLang="ko-KR" sz="1000"/>
              <a:t>.</a:t>
            </a:r>
          </a:p>
          <a:p>
            <a:pPr lvl="0">
              <a:buNone/>
              <a:defRPr/>
            </a:pPr>
            <a:r>
              <a:rPr lang="en-US" altLang="ko-KR" sz="1000"/>
              <a:t>Octave</a:t>
            </a:r>
            <a:r>
              <a:rPr lang="ko-KR" altLang="en-US" sz="1000"/>
              <a:t>는 </a:t>
            </a:r>
            <a:r>
              <a:rPr lang="en-US" altLang="ko-KR" sz="1000"/>
              <a:t>1/24</a:t>
            </a:r>
            <a:r>
              <a:rPr lang="ko-KR" altLang="en-US" sz="1000"/>
              <a:t>까지 지원하고  </a:t>
            </a:r>
            <a:r>
              <a:rPr lang="en-US" altLang="ko-KR" sz="1000"/>
              <a:t>FFT</a:t>
            </a:r>
            <a:r>
              <a:rPr lang="ko-KR" altLang="en-US" sz="1000"/>
              <a:t>는 </a:t>
            </a:r>
            <a:r>
              <a:rPr lang="en-US" altLang="ko-KR" sz="1000"/>
              <a:t>512K Length</a:t>
            </a:r>
            <a:r>
              <a:rPr lang="ko-KR" altLang="en-US" sz="1000"/>
              <a:t>까지</a:t>
            </a:r>
          </a:p>
          <a:p>
            <a:pPr lvl="0">
              <a:buNone/>
              <a:defRPr/>
            </a:pPr>
            <a:r>
              <a:rPr lang="ko-KR" altLang="en-US" sz="1000"/>
              <a:t>지원합니다</a:t>
            </a:r>
            <a:r>
              <a:rPr lang="en-US" altLang="ko-KR" sz="1000"/>
              <a:t>.</a:t>
            </a:r>
          </a:p>
          <a:p>
            <a:pPr lvl="0">
              <a:buNone/>
              <a:defRPr/>
            </a:pPr>
            <a:endParaRPr lang="en-US" altLang="ko-KR" sz="1000"/>
          </a:p>
          <a:p>
            <a:pPr lvl="0">
              <a:buNone/>
              <a:defRPr/>
            </a:pPr>
            <a:endParaRPr lang="en-US" altLang="ko-KR" sz="1000"/>
          </a:p>
        </p:txBody>
      </p:sp>
      <p:pic>
        <p:nvPicPr>
          <p:cNvPr id="10" name="그림 9" descr="멀티-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648" y="3347864"/>
            <a:ext cx="2989679" cy="1620000"/>
          </a:xfrm>
          <a:prstGeom prst="rect">
            <a:avLst/>
          </a:prstGeom>
        </p:spPr>
      </p:pic>
      <p:pic>
        <p:nvPicPr>
          <p:cNvPr id="6" name="그림 5" descr="멀티-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0648" y="6804248"/>
            <a:ext cx="2989679" cy="1620000"/>
          </a:xfrm>
          <a:prstGeom prst="rect">
            <a:avLst/>
          </a:prstGeom>
        </p:spPr>
      </p:pic>
      <p:sp>
        <p:nvSpPr>
          <p:cNvPr id="11" name="세로 텍스트 개체 틀 7"/>
          <p:cNvSpPr txBox="1"/>
          <p:nvPr/>
        </p:nvSpPr>
        <p:spPr>
          <a:xfrm>
            <a:off x="3429000" y="179512"/>
            <a:ext cx="3312008" cy="8424936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6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000">
                <a:solidFill>
                  <a:srgbClr val="0000FF"/>
                </a:solidFill>
              </a:rPr>
              <a:t>Frequency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Sweep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주파수를 스위프하면서 </a:t>
            </a:r>
            <a:r>
              <a:rPr lang="en-US" altLang="ko-KR" sz="1000"/>
              <a:t>Level, Gain , Phase, THD,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THD+N, SINAD, Crosstalk, IMD</a:t>
            </a:r>
            <a:r>
              <a:rPr lang="ko-KR" altLang="en-US" sz="1000"/>
              <a:t>를 측정합니다</a:t>
            </a:r>
            <a:r>
              <a:rPr lang="en-US" altLang="ko-KR" sz="100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en-US" altLang="ko-KR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Sweep</a:t>
            </a:r>
            <a:r>
              <a:rPr kumimoji="0" lang="ko-KR" altLang="en-US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는 </a:t>
            </a:r>
            <a:r>
              <a:rPr lang="en-US" altLang="ko-KR" sz="1000"/>
              <a:t>ISO </a:t>
            </a:r>
            <a:r>
              <a:rPr lang="ko-KR" altLang="en-US" sz="1000"/>
              <a:t>규격의 </a:t>
            </a:r>
            <a:r>
              <a:rPr lang="en-US" altLang="ko-KR" sz="1000"/>
              <a:t>Octave, Chirp, Linear,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Logarithmic,  Custom</a:t>
            </a:r>
            <a:r>
              <a:rPr lang="ko-KR" altLang="en-US" sz="1000"/>
              <a:t>의</a:t>
            </a:r>
            <a:r>
              <a:rPr lang="en-US" altLang="ko-KR" sz="1000"/>
              <a:t> </a:t>
            </a:r>
            <a:r>
              <a:rPr kumimoji="0" lang="ko-KR" altLang="en-US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형태로 자유롭게 설정되며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ko-KR" altLang="en-US" sz="1000" b="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ko-KR" sz="1000" b="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Stepped Frequency Sweep</a:t>
            </a:r>
            <a:r>
              <a:rPr lang="ko-KR" altLang="en-US" sz="1000" baseline="0"/>
              <a:t>를 지원하므로 각 주파수의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 baseline="0"/>
              <a:t> 정확한 값을 측정할 수 </a:t>
            </a:r>
            <a:r>
              <a:rPr kumimoji="0" lang="ko-KR" altLang="en-US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있습니다</a:t>
            </a:r>
            <a:r>
              <a:rPr lang="en-US" altLang="ko-KR" sz="100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0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0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000">
                <a:solidFill>
                  <a:srgbClr val="0000FF"/>
                </a:solidFill>
              </a:rPr>
              <a:t>Stepped Level Sweep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000"/>
              <a:t>출력 </a:t>
            </a:r>
            <a:r>
              <a:rPr lang="en-US" altLang="ko-KR" sz="1000"/>
              <a:t>Level</a:t>
            </a:r>
            <a:r>
              <a:rPr lang="ko-KR" altLang="en-US" sz="1000"/>
              <a:t>을 변화시키면서</a:t>
            </a:r>
            <a:r>
              <a:rPr lang="en-US" altLang="ko-KR" sz="1000"/>
              <a:t> </a:t>
            </a:r>
            <a:r>
              <a:rPr kumimoji="0" lang="en-US" altLang="ko-KR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Level, Gain, Linearity,</a:t>
            </a:r>
            <a:r>
              <a:rPr kumimoji="0" lang="en-US" altLang="ko-KR" sz="1000" b="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ko-KR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THD,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THD+N, SINAD, IMD</a:t>
            </a:r>
            <a:r>
              <a:rPr kumimoji="0" lang="ko-KR" altLang="en-US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를 측정합니다</a:t>
            </a:r>
            <a:r>
              <a:rPr kumimoji="0" lang="en-US" altLang="ko-KR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000"/>
              <a:t>출력</a:t>
            </a:r>
            <a:r>
              <a:rPr lang="en-US" altLang="ko-KR" sz="1000"/>
              <a:t> Level</a:t>
            </a:r>
            <a:r>
              <a:rPr lang="ko-KR" altLang="en-US" sz="1000"/>
              <a:t>은 </a:t>
            </a:r>
            <a:r>
              <a:rPr lang="en-US" altLang="ko-KR" sz="1000"/>
              <a:t>Log, Linear, Custom </a:t>
            </a:r>
            <a:r>
              <a:rPr lang="ko-KR" altLang="en-US" sz="1000"/>
              <a:t>형태로 자유롭게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설정됩니다</a:t>
            </a:r>
            <a:r>
              <a:rPr kumimoji="0" lang="en-US" altLang="ko-KR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000"/>
              <a:t>출력신호는 단일 주파수의 </a:t>
            </a:r>
            <a:r>
              <a:rPr lang="en-US" altLang="ko-KR" sz="1000"/>
              <a:t>Sine Wave</a:t>
            </a:r>
            <a:r>
              <a:rPr lang="ko-KR" altLang="en-US" sz="1000"/>
              <a:t>를 사용합니다</a:t>
            </a:r>
            <a:r>
              <a:rPr lang="en-US" altLang="ko-KR" sz="1000"/>
              <a:t>.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그림 12" descr="멀티-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07672" y="3347864"/>
            <a:ext cx="2989680" cy="1620000"/>
          </a:xfrm>
          <a:prstGeom prst="rect">
            <a:avLst/>
          </a:prstGeom>
        </p:spPr>
      </p:pic>
      <p:pic>
        <p:nvPicPr>
          <p:cNvPr id="14" name="그림 13" descr="멀티-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35664" y="6804248"/>
            <a:ext cx="2989680" cy="1620000"/>
          </a:xfrm>
          <a:prstGeom prst="rect">
            <a:avLst/>
          </a:prstGeom>
        </p:spPr>
      </p:pic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2188840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188639" y="323528"/>
          <a:ext cx="6480721" cy="839680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81901"/>
                <a:gridCol w="1922851"/>
                <a:gridCol w="3275969"/>
              </a:tblGrid>
              <a:tr h="171832">
                <a:tc rowSpan="6"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rgbClr val="0000FF"/>
                          </a:solidFill>
                        </a:rPr>
                        <a:t>Acoustic</a:t>
                      </a:r>
                      <a:r>
                        <a:rPr lang="en-US" altLang="ko-KR" sz="1200" baseline="0">
                          <a:solidFill>
                            <a:srgbClr val="0000FF"/>
                          </a:solidFill>
                        </a:rPr>
                        <a:t> </a:t>
                      </a:r>
                    </a:p>
                    <a:p>
                      <a:pPr lvl="0" algn="ctr" latinLnBrk="1">
                        <a:defRPr/>
                      </a:pPr>
                      <a:r>
                        <a:rPr lang="en-US" altLang="ko-KR" sz="1200" baseline="0">
                          <a:solidFill>
                            <a:srgbClr val="0000FF"/>
                          </a:solidFill>
                        </a:rPr>
                        <a:t>Sweep</a:t>
                      </a:r>
                      <a:endParaRPr lang="ko-KR" altLang="en-US" sz="120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Frequency</a:t>
                      </a:r>
                      <a:r>
                        <a:rPr lang="en-US" altLang="ko-KR" sz="1000" baseline="0"/>
                        <a:t> Response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Average </a:t>
                      </a:r>
                      <a:r>
                        <a:rPr lang="en-US" altLang="ko-KR" sz="1000" baseline="0"/>
                        <a:t> SPL, 10</a:t>
                      </a:r>
                      <a:r>
                        <a:rPr lang="en-US" altLang="ko-KR" sz="1000"/>
                        <a:t>th </a:t>
                      </a:r>
                      <a:r>
                        <a:rPr lang="en-US" altLang="ko-KR" sz="1000" baseline="0"/>
                        <a:t>SPL</a:t>
                      </a: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</a:tcPr>
                </a:tc>
              </a:tr>
              <a:tr h="188208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Impedance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Fo,</a:t>
                      </a:r>
                      <a:r>
                        <a:rPr lang="en-US" altLang="ko-KR" sz="1000" baseline="0"/>
                        <a:t> Ze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THD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2th~(sampleing Freq*0.45/fundamentals) th</a:t>
                      </a: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204584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Phase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Polarity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Rub&amp;Buzz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FHD,</a:t>
                      </a:r>
                      <a:r>
                        <a:rPr lang="en-US" altLang="ko-KR" sz="1000" baseline="0"/>
                        <a:t> IHD, EQ Volts, Repeat Sweep</a:t>
                      </a: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404232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Triele-small Parameters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Fs,</a:t>
                      </a:r>
                      <a:r>
                        <a:rPr lang="en-US" altLang="ko-KR" sz="1000" baseline="0"/>
                        <a:t> F1, F2, Zmax, Zts, r0, Symmetry, Qms, Qes, Qts, Lvc(1k), EBP, Fix-Mms, Fix-Cms, Fix-Vas, Fix-BL, </a:t>
                      </a:r>
                    </a:p>
                    <a:p>
                      <a:pPr lvl="0" latinLnBrk="1">
                        <a:defRPr/>
                      </a:pPr>
                      <a:r>
                        <a:rPr lang="en-US" altLang="ko-KR" sz="1000" baseline="0"/>
                        <a:t>Fix-SPL, fv, zv, fb, zb</a:t>
                      </a:r>
                      <a:r>
                        <a:rPr lang="en-US" altLang="ko-KR" sz="1000"/>
                        <a:t>, fs, ze</a:t>
                      </a: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243448">
                <a:tc rowSpan="8"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rgbClr val="0000FF"/>
                          </a:solidFill>
                        </a:rPr>
                        <a:t>Frequency Sweep</a:t>
                      </a:r>
                      <a:endParaRPr lang="ko-KR" altLang="en-US" sz="120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Level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0dB</a:t>
                      </a:r>
                      <a:r>
                        <a:rPr lang="en-US" altLang="ko-KR" sz="1000" baseline="0"/>
                        <a:t> Relative Level</a:t>
                      </a: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</a:tcPr>
                </a:tc>
              </a:tr>
              <a:tr h="187816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Gain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232008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Phase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Stepped</a:t>
                      </a:r>
                      <a:r>
                        <a:rPr lang="en-US" altLang="ko-KR" sz="1000" baseline="0"/>
                        <a:t> Sweep:Reference CH Selectable</a:t>
                      </a: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132184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THD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000"/>
                        <a:t>Stepped</a:t>
                      </a:r>
                      <a:r>
                        <a:rPr lang="en-US" altLang="ko-KR" sz="1000" baseline="0"/>
                        <a:t> Sweep:Displayed HD Selectable</a:t>
                      </a: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240000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THD+N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212184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SINAD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256376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Crosstalk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000"/>
                        <a:t>Available</a:t>
                      </a:r>
                      <a:r>
                        <a:rPr lang="en-US" altLang="ko-KR" sz="1000" baseline="0"/>
                        <a:t> in stepped sweep</a:t>
                      </a: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220176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IMD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000"/>
                        <a:t>Available</a:t>
                      </a:r>
                      <a:r>
                        <a:rPr lang="en-US" altLang="ko-KR" sz="1000" baseline="0"/>
                        <a:t> in stepped sweep</a:t>
                      </a: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268600">
                <a:tc rowSpan="12"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rgbClr val="0000FF"/>
                          </a:solidFill>
                        </a:rPr>
                        <a:t>Meters</a:t>
                      </a:r>
                      <a:endParaRPr lang="ko-KR" altLang="en-US" sz="120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Level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</a:tcPr>
                </a:tc>
              </a:tr>
              <a:tr h="176768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Gain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176768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THD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Displayed</a:t>
                      </a:r>
                      <a:r>
                        <a:rPr lang="en-US" altLang="ko-KR" sz="1000" baseline="0"/>
                        <a:t> HD Selectable</a:t>
                      </a: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000"/>
                        <a:t>THD+N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251832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000"/>
                        <a:t>SINAD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215632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SNR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173712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Noise-Rms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201920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Crosstalk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118080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IMD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SMPTE, DIN, CCIF, Custom</a:t>
                      </a: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162272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Inter</a:t>
                      </a:r>
                      <a:r>
                        <a:rPr lang="en-US" altLang="ko-KR" sz="1000" baseline="0"/>
                        <a:t> CH Phase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188208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Octave</a:t>
                      </a:r>
                      <a:r>
                        <a:rPr lang="en-US" altLang="ko-KR" sz="1000" baseline="0"/>
                        <a:t> Analyzer</a:t>
                      </a:r>
                      <a:endParaRPr lang="ko-KR" altLang="en-US" sz="1000" b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Band</a:t>
                      </a:r>
                      <a:r>
                        <a:rPr lang="en-US" altLang="ko-KR" sz="1000" baseline="0"/>
                        <a:t> Width:1/1, 1/3, 1/6, 1/12, 1/24 Octave</a:t>
                      </a:r>
                      <a:endParaRPr lang="ko-KR" altLang="en-US" sz="1000" b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232400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FFT Analyzer</a:t>
                      </a:r>
                      <a:endParaRPr lang="ko-KR" altLang="en-US" sz="1000" b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Length:256~512k</a:t>
                      </a:r>
                      <a:endParaRPr lang="ko-KR" altLang="en-US" sz="1000" b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150832">
                <a:tc rowSpan="7"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rgbClr val="0000FF"/>
                          </a:solidFill>
                        </a:rPr>
                        <a:t>Stepped</a:t>
                      </a:r>
                      <a:r>
                        <a:rPr lang="en-US" altLang="ko-KR" sz="1200" baseline="0">
                          <a:solidFill>
                            <a:srgbClr val="0000FF"/>
                          </a:solidFill>
                        </a:rPr>
                        <a:t> </a:t>
                      </a:r>
                    </a:p>
                    <a:p>
                      <a:pPr lvl="0" algn="ctr" latinLnBrk="1">
                        <a:defRPr/>
                      </a:pPr>
                      <a:r>
                        <a:rPr lang="en-US" altLang="ko-KR" sz="1200" baseline="0">
                          <a:solidFill>
                            <a:srgbClr val="0000FF"/>
                          </a:solidFill>
                        </a:rPr>
                        <a:t>Level </a:t>
                      </a:r>
                    </a:p>
                    <a:p>
                      <a:pPr lvl="0" algn="ctr" latinLnBrk="1">
                        <a:defRPr/>
                      </a:pPr>
                      <a:r>
                        <a:rPr lang="en-US" altLang="ko-KR" sz="1200" baseline="0">
                          <a:solidFill>
                            <a:srgbClr val="0000FF"/>
                          </a:solidFill>
                        </a:rPr>
                        <a:t>Sweep</a:t>
                      </a:r>
                      <a:endParaRPr lang="ko-KR" altLang="en-US" sz="1200" b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Level</a:t>
                      </a:r>
                      <a:endParaRPr lang="ko-KR" altLang="en-US" sz="1000" b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</a:tcPr>
                </a:tc>
              </a:tr>
              <a:tr h="123016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Gain</a:t>
                      </a:r>
                      <a:endParaRPr lang="ko-KR" altLang="en-US" sz="1000" b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167208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Linearity</a:t>
                      </a:r>
                      <a:endParaRPr lang="ko-KR" altLang="en-US" sz="1000" b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139392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THD</a:t>
                      </a:r>
                      <a:endParaRPr lang="ko-KR" altLang="en-US" sz="1000" b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000"/>
                        <a:t>Displayed</a:t>
                      </a:r>
                      <a:r>
                        <a:rPr lang="en-US" altLang="ko-KR" sz="1000" baseline="0"/>
                        <a:t> HD Selectable</a:t>
                      </a:r>
                      <a:endParaRPr lang="ko-KR" altLang="en-US" sz="100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THD+N</a:t>
                      </a:r>
                      <a:endParaRPr lang="ko-KR" altLang="en-US" sz="1000" b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SINAD</a:t>
                      </a:r>
                      <a:endParaRPr lang="ko-KR" altLang="en-US" sz="1000" b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</a:tcPr>
                </a:tc>
              </a:tr>
              <a:tr h="216024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000"/>
                        <a:t>IMD</a:t>
                      </a:r>
                      <a:endParaRPr lang="ko-KR" altLang="en-US" sz="1000" b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1000" b="1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4624" y="-36512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    소프트웨어 옵션 측정항목</a:t>
            </a:r>
            <a:endParaRPr lang="en-US" altLang="ko-KR" sz="1200" b="1" dirty="0" smtClean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2204864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13"/>
          <p:cNvSpPr txBox="1"/>
          <p:nvPr/>
        </p:nvSpPr>
        <p:spPr>
          <a:xfrm>
            <a:off x="332656" y="251520"/>
            <a:ext cx="3028950" cy="8424936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600" b="1"/>
              <a:t>사양 및 요구사항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200" b="1">
                <a:solidFill>
                  <a:srgbClr val="0000FF"/>
                </a:solidFill>
              </a:rPr>
              <a:t>시스템 성능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000"/>
              <a:t>사용자가 선택한 오디오 인터페이스에 의해 결정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됩니다</a:t>
            </a:r>
            <a:r>
              <a:rPr kumimoji="0" lang="en-US" altLang="ko-KR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000"/>
              <a:t>Multi Analyzer System</a:t>
            </a:r>
            <a:r>
              <a:rPr lang="ko-KR" altLang="en-US" sz="1000"/>
              <a:t>은</a:t>
            </a:r>
            <a:r>
              <a:rPr lang="en-US" altLang="ko-KR" sz="1000"/>
              <a:t> </a:t>
            </a:r>
            <a:r>
              <a:rPr lang="ko-KR" altLang="en-US" sz="1000"/>
              <a:t>모든  </a:t>
            </a:r>
            <a:r>
              <a:rPr lang="en-US" altLang="ko-KR" sz="1000"/>
              <a:t>ASIO </a:t>
            </a:r>
            <a:r>
              <a:rPr lang="ko-KR" altLang="en-US" sz="1000"/>
              <a:t>지원 오디오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인터페이스를 사용할 수 있습니다</a:t>
            </a:r>
            <a:r>
              <a:rPr kumimoji="0" lang="en-US" altLang="ko-KR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000"/>
              <a:t>그러나 아래에 나열된 오디오 인터페이스의 성능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과 호환성을 확인했으므로 아래의 오디오 인터페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000"/>
              <a:t>이스를 사용하기를 권장합니다</a:t>
            </a:r>
            <a:r>
              <a:rPr lang="en-US" altLang="ko-KR" sz="1000"/>
              <a:t>.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000"/>
              <a:t>이러한 검증된 호환 인터페이스를 설정하는 방법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000"/>
              <a:t>에 대한 가이드를 제공합니다</a:t>
            </a:r>
            <a:r>
              <a:rPr lang="en-US" altLang="ko-KR" sz="1000"/>
              <a:t>.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000"/>
              <a:t>검증된 호환 인터페이스를 사용하면 고품질의 아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000"/>
              <a:t>날로그 </a:t>
            </a:r>
            <a:r>
              <a:rPr lang="en-US" altLang="ko-KR" sz="1000"/>
              <a:t>I/O</a:t>
            </a:r>
            <a:r>
              <a:rPr lang="ko-KR" altLang="en-US" sz="1000"/>
              <a:t>와 안정된 드라이버를 제공합니다</a:t>
            </a:r>
            <a:r>
              <a:rPr lang="en-US" altLang="ko-KR" sz="1000"/>
              <a:t>.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000"/>
              <a:t>자세한 내용은 제조업체 또는 공인 대리점에 문의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000"/>
              <a:t>하세요</a:t>
            </a:r>
            <a:r>
              <a:rPr lang="en-US" altLang="ko-KR" sz="1000"/>
              <a:t>.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0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000">
                <a:solidFill>
                  <a:srgbClr val="0000FF"/>
                </a:solidFill>
              </a:rPr>
              <a:t>추천 오디오 인터페이스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000"/>
              <a:t>RME FIREFACE 802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000"/>
              <a:t>RME FIREFACE UC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000"/>
              <a:t>RME FIREFACE UC Ⅱ</a:t>
            </a:r>
          </a:p>
        </p:txBody>
      </p:sp>
      <p:sp>
        <p:nvSpPr>
          <p:cNvPr id="10" name="내용 개체 틀 13"/>
          <p:cNvSpPr txBox="1"/>
          <p:nvPr/>
        </p:nvSpPr>
        <p:spPr>
          <a:xfrm>
            <a:off x="3501008" y="251520"/>
            <a:ext cx="3028950" cy="8424936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ko-KR" altLang="en-US" sz="1200" b="1">
                <a:solidFill>
                  <a:srgbClr val="0000FF"/>
                </a:solidFill>
              </a:rPr>
              <a:t>시스템 요구 사항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defRPr/>
            </a:pPr>
            <a:r>
              <a:rPr lang="en-US" altLang="ko-KR" sz="1000"/>
              <a:t>º </a:t>
            </a:r>
            <a:r>
              <a:rPr lang="ko-KR" altLang="en-US" sz="1000"/>
              <a:t>마이크로 소프트 윈도우</a:t>
            </a:r>
            <a:r>
              <a:rPr lang="en-US" altLang="ko-KR" sz="1000"/>
              <a:t>10(64bit) </a:t>
            </a:r>
            <a:r>
              <a:rPr lang="ko-KR" altLang="en-US" sz="1000"/>
              <a:t>운영체제 권장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º USB 2.0 </a:t>
            </a:r>
            <a:r>
              <a:rPr lang="ko-KR" altLang="en-US" sz="1000"/>
              <a:t>또는 </a:t>
            </a:r>
            <a:r>
              <a:rPr lang="en-US" altLang="ko-KR" sz="1000"/>
              <a:t>USB 3.0 2Port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  (SA-248A </a:t>
            </a:r>
            <a:r>
              <a:rPr lang="ko-KR" altLang="en-US" sz="1000"/>
              <a:t>또는 </a:t>
            </a:r>
            <a:r>
              <a:rPr lang="en-US" altLang="ko-KR" sz="1000"/>
              <a:t>SA-242A </a:t>
            </a:r>
            <a:r>
              <a:rPr lang="ko-KR" altLang="en-US" sz="1000"/>
              <a:t>사용을 위해 </a:t>
            </a:r>
            <a:r>
              <a:rPr lang="en-US" altLang="ko-KR" sz="1000"/>
              <a:t>2</a:t>
            </a:r>
            <a:r>
              <a:rPr lang="ko-KR" altLang="en-US" sz="1000"/>
              <a:t>개의 </a:t>
            </a:r>
            <a:r>
              <a:rPr lang="en-US" altLang="ko-KR" sz="1000"/>
              <a:t>USB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   Port</a:t>
            </a:r>
            <a:r>
              <a:rPr lang="ko-KR" altLang="en-US" sz="1000"/>
              <a:t>가 필요합니다</a:t>
            </a:r>
            <a:r>
              <a:rPr lang="en-US" altLang="ko-KR" sz="1000"/>
              <a:t>.)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º </a:t>
            </a:r>
            <a:r>
              <a:rPr lang="ko-KR" altLang="en-US" sz="1000"/>
              <a:t>최소 </a:t>
            </a:r>
            <a:r>
              <a:rPr lang="en-US" altLang="ko-KR" sz="1000"/>
              <a:t>2.5GHz</a:t>
            </a:r>
            <a:r>
              <a:rPr lang="ko-KR" altLang="en-US" sz="1000"/>
              <a:t>의 클럭 속도로 실행되는  </a:t>
            </a:r>
            <a:r>
              <a:rPr lang="en-US" altLang="ko-KR" sz="1000"/>
              <a:t>Intel i5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  </a:t>
            </a:r>
            <a:r>
              <a:rPr lang="ko-KR" altLang="en-US" sz="1000"/>
              <a:t>이상의 프로세서</a:t>
            </a:r>
            <a:r>
              <a:rPr lang="en-US" altLang="ko-KR" sz="1000"/>
              <a:t>, </a:t>
            </a:r>
            <a:r>
              <a:rPr lang="ko-KR" altLang="en-US" sz="1000"/>
              <a:t>유사한 사양의 </a:t>
            </a:r>
            <a:r>
              <a:rPr lang="en-US" altLang="ko-KR" sz="1000"/>
              <a:t>AMD </a:t>
            </a:r>
            <a:r>
              <a:rPr lang="ko-KR" altLang="en-US" sz="1000"/>
              <a:t>프로세서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  </a:t>
            </a:r>
            <a:r>
              <a:rPr lang="ko-KR" altLang="en-US" sz="1000"/>
              <a:t>로 지원됩니다</a:t>
            </a:r>
            <a:r>
              <a:rPr lang="en-US" altLang="ko-KR" sz="100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º </a:t>
            </a:r>
            <a:r>
              <a:rPr lang="ko-KR" altLang="en-US" sz="1000"/>
              <a:t>최소 </a:t>
            </a:r>
            <a:r>
              <a:rPr lang="en-US" altLang="ko-KR" sz="1000"/>
              <a:t>8GB RAM, 16GB </a:t>
            </a:r>
            <a:r>
              <a:rPr lang="ko-KR" altLang="en-US" sz="1000"/>
              <a:t>이상을 권장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º </a:t>
            </a:r>
            <a:r>
              <a:rPr lang="ko-KR" altLang="en-US" sz="1000"/>
              <a:t>최소 </a:t>
            </a:r>
            <a:r>
              <a:rPr lang="en-US" altLang="ko-KR" sz="1000"/>
              <a:t>2GB</a:t>
            </a:r>
            <a:r>
              <a:rPr lang="ko-KR" altLang="en-US" sz="1000"/>
              <a:t>의 하드 디스크 여유공간과 </a:t>
            </a:r>
            <a:r>
              <a:rPr lang="en-US" altLang="ko-KR" sz="1000"/>
              <a:t>SSD </a:t>
            </a:r>
            <a:r>
              <a:rPr lang="ko-KR" altLang="en-US" sz="1000"/>
              <a:t>사용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   </a:t>
            </a:r>
            <a:r>
              <a:rPr lang="ko-KR" altLang="en-US" sz="1000"/>
              <a:t>을 권장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º SXGA(1280*1024) </a:t>
            </a:r>
            <a:r>
              <a:rPr lang="ko-KR" altLang="en-US" sz="1000"/>
              <a:t>이상의 비디오 그래픽을 지원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  </a:t>
            </a:r>
            <a:r>
              <a:rPr lang="ko-KR" altLang="en-US" sz="1000"/>
              <a:t>하는 모니터 및 비디오카드</a:t>
            </a:r>
            <a:r>
              <a:rPr lang="en-US" altLang="ko-KR" sz="1000"/>
              <a:t>(1900*1080 </a:t>
            </a:r>
            <a:r>
              <a:rPr lang="ko-KR" altLang="en-US" sz="1000"/>
              <a:t>이상권장</a:t>
            </a:r>
            <a:r>
              <a:rPr lang="en-US" altLang="ko-KR" sz="1000"/>
              <a:t>)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 [Note]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º </a:t>
            </a:r>
            <a:r>
              <a:rPr lang="ko-KR" altLang="en-US" sz="1000"/>
              <a:t>시스템 성능은 프로세서 속도에 민감합니다</a:t>
            </a:r>
            <a:r>
              <a:rPr lang="en-US" altLang="ko-KR" sz="100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  </a:t>
            </a:r>
            <a:r>
              <a:rPr lang="ko-KR" altLang="en-US" sz="1000"/>
              <a:t>프로세서가 빠를수록 더 빠른 결과를 얻을 수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  </a:t>
            </a:r>
            <a:r>
              <a:rPr lang="ko-KR" altLang="en-US" sz="1000"/>
              <a:t>있습니다</a:t>
            </a:r>
            <a:r>
              <a:rPr lang="en-US" altLang="ko-KR" sz="100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º Multi Analyzer System</a:t>
            </a:r>
            <a:r>
              <a:rPr lang="ko-KR" altLang="en-US" sz="1000"/>
              <a:t>은 데이터 집약적이며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  </a:t>
            </a:r>
            <a:r>
              <a:rPr lang="ko-KR" altLang="en-US" sz="1000"/>
              <a:t>다른 데이터 집약적 애플리케이션을 동시에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/>
              <a:t>  </a:t>
            </a:r>
            <a:r>
              <a:rPr lang="ko-KR" altLang="en-US" sz="1000"/>
              <a:t>실행하지 않는 것이 좋습니다</a:t>
            </a:r>
            <a:r>
              <a:rPr lang="en-US" altLang="ko-KR" sz="1000"/>
              <a:t>.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1972816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13"/>
          <p:cNvSpPr txBox="1"/>
          <p:nvPr/>
        </p:nvSpPr>
        <p:spPr>
          <a:xfrm>
            <a:off x="288032" y="827584"/>
            <a:ext cx="1988840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200" b="1"/>
              <a:t>ANALOG ANALYZER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Characteristic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lvl="0">
              <a:defRPr/>
            </a:pPr>
            <a:r>
              <a:rPr lang="en-US" altLang="ko-KR" sz="900" b="1"/>
              <a:t>Number of Channels</a:t>
            </a:r>
          </a:p>
          <a:p>
            <a:pPr lvl="0">
              <a:defRPr/>
            </a:pPr>
            <a:r>
              <a:rPr lang="en-US" altLang="ko-KR" sz="900"/>
              <a:t> SA-248A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Constant Current Power Supply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Maximum Rated Input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Input Range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Auto</a:t>
            </a: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Range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Input Impedance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 Balanced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 Unbalanced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Input Coupling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Common Mode Rejection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320mV,</a:t>
            </a: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 V, 3.2 V ranges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 baseline="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10 V range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aseline="0"/>
              <a:t> 32 V range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100 V and 160 V ranges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b="1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Input Related Crosstalk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Level(Amplitude) Measurement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Range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Balanced or bridging input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 Unbalanced input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Accuracy ( 1kHz)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 +15C to +30C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0C to +45C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Flatness (1kHz ref)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 Hz to 20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20 kHz to 50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50 kHz to 80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Residual Noise (inputs shorted)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016" y="0"/>
            <a:ext cx="53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b="1"/>
              <a:t>Technical Specification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16" name="내용 개체 틀 13"/>
          <p:cNvSpPr txBox="1"/>
          <p:nvPr/>
        </p:nvSpPr>
        <p:spPr>
          <a:xfrm>
            <a:off x="2348880" y="827584"/>
            <a:ext cx="1944216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0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Specifications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8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4~16(Option),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independently auto-ranging.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3.5mA, 24V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230 Vpk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320</a:t>
            </a:r>
            <a:r>
              <a:rPr lang="ko-KR" altLang="en-US" sz="900"/>
              <a:t>㎷</a:t>
            </a:r>
            <a:r>
              <a:rPr lang="en-US" altLang="ko-KR" sz="900"/>
              <a:t>, 1V, 32V, 10V,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32V, 160V range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200 </a:t>
            </a:r>
            <a:r>
              <a:rPr lang="ko-KR" altLang="en-US" sz="900"/>
              <a:t>㏀ </a:t>
            </a:r>
            <a:r>
              <a:rPr lang="en-US" altLang="ko-KR" sz="900"/>
              <a:t>II </a:t>
            </a:r>
            <a:r>
              <a:rPr lang="ko-KR" altLang="en-US" sz="900"/>
              <a:t>≈</a:t>
            </a:r>
            <a:r>
              <a:rPr lang="en-US" altLang="ko-KR" sz="900"/>
              <a:t>220 pF each side to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ground</a:t>
            </a:r>
            <a:r>
              <a:rPr lang="ko-KR" altLang="en-US" sz="900"/>
              <a:t>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100 </a:t>
            </a:r>
            <a:r>
              <a:rPr lang="ko-KR" altLang="en-US" sz="900"/>
              <a:t>㏀ </a:t>
            </a:r>
            <a:r>
              <a:rPr lang="en-US" altLang="ko-KR" sz="900"/>
              <a:t>II </a:t>
            </a:r>
            <a:r>
              <a:rPr lang="ko-KR" altLang="en-US" sz="900"/>
              <a:t>≈</a:t>
            </a:r>
            <a:r>
              <a:rPr lang="en-US" altLang="ko-KR" sz="900"/>
              <a:t>220 PF to bnc shield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AC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≥ </a:t>
            </a:r>
            <a:r>
              <a:rPr lang="en-US" altLang="ko-KR" sz="900"/>
              <a:t>80 dB, 50 Hz to 5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≥ </a:t>
            </a:r>
            <a:r>
              <a:rPr lang="en-US" altLang="ko-KR" sz="900"/>
              <a:t>72 dB, 5 kHz to 20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≥ </a:t>
            </a:r>
            <a:r>
              <a:rPr lang="en-US" altLang="ko-KR" sz="900"/>
              <a:t>50 dB, 50 Hz to 20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≥ </a:t>
            </a:r>
            <a:r>
              <a:rPr lang="en-US" altLang="ko-KR" sz="900"/>
              <a:t>50 dB, 50 Hz to 20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≥ </a:t>
            </a:r>
            <a:r>
              <a:rPr lang="en-US" altLang="ko-KR" sz="900"/>
              <a:t>45 dB, 50 Hz to 20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 </a:t>
            </a:r>
            <a:r>
              <a:rPr lang="en-US" altLang="ko-KR" sz="900"/>
              <a:t>(-110 dB + 3</a:t>
            </a:r>
            <a:r>
              <a:rPr lang="ko-KR" altLang="en-US" sz="900"/>
              <a:t>㎶</a:t>
            </a:r>
            <a:r>
              <a:rPr lang="en-US" altLang="ko-KR" sz="900"/>
              <a:t>) to 20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40</a:t>
            </a:r>
            <a:r>
              <a:rPr lang="ko-KR" altLang="en-US" sz="900"/>
              <a:t> ㎶ </a:t>
            </a:r>
            <a:r>
              <a:rPr lang="en-US" altLang="ko-KR" sz="900"/>
              <a:t>to 160 Vrms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100</a:t>
            </a:r>
            <a:r>
              <a:rPr lang="ko-KR" altLang="en-US" sz="900"/>
              <a:t> ㎶ </a:t>
            </a:r>
            <a:r>
              <a:rPr lang="en-US" altLang="ko-KR" sz="900"/>
              <a:t>to 160 Vrms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±0.03 dB [±0.35%]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±0.05 dB [±0.58%]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±0.08 dB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±0.09 dB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±0.3 dB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</a:t>
            </a:r>
            <a:r>
              <a:rPr lang="en-US" altLang="ko-KR" sz="900"/>
              <a:t>5 </a:t>
            </a:r>
            <a:r>
              <a:rPr lang="ko-KR" altLang="en-US" sz="900"/>
              <a:t>㎶</a:t>
            </a:r>
            <a:r>
              <a:rPr lang="en-US" altLang="ko-KR" sz="900"/>
              <a:t>rms, 20kHz BW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</p:txBody>
      </p:sp>
      <p:sp>
        <p:nvSpPr>
          <p:cNvPr id="17" name="내용 개체 틀 13"/>
          <p:cNvSpPr txBox="1"/>
          <p:nvPr/>
        </p:nvSpPr>
        <p:spPr>
          <a:xfrm>
            <a:off x="4365104" y="827584"/>
            <a:ext cx="2232248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Supplemental Information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b="1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5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Electronically floating, 0.5 Vpk max;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bnc shield to ground </a:t>
            </a:r>
            <a:r>
              <a:rPr lang="ko-KR" altLang="en-US" sz="900"/>
              <a:t>≈</a:t>
            </a:r>
            <a:r>
              <a:rPr lang="en-US" altLang="ko-KR" sz="900"/>
              <a:t>500Ω II 22nF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</a:t>
            </a:r>
            <a:r>
              <a:rPr lang="ko-KR" altLang="en-US" sz="900"/>
              <a:t>＜</a:t>
            </a:r>
            <a:r>
              <a:rPr lang="en-US" altLang="ko-KR" sz="900"/>
              <a:t>0.03 dB roll-off at 20 Hz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with AC coupling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±6 Vpk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±16 Vpk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±60 Vpk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±230 Vpk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at 1 Vrms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</a:t>
            </a:r>
            <a:r>
              <a:rPr lang="ko-KR" altLang="en-US" sz="900"/>
              <a:t>＜</a:t>
            </a:r>
            <a:r>
              <a:rPr lang="en-US" altLang="ko-KR" sz="900"/>
              <a:t>0.07 dB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</a:t>
            </a:r>
            <a:r>
              <a:rPr lang="ko-KR" altLang="en-US" sz="900"/>
              <a:t>＜</a:t>
            </a:r>
            <a:r>
              <a:rPr lang="en-US" altLang="ko-KR" sz="900"/>
              <a:t>4</a:t>
            </a:r>
            <a:r>
              <a:rPr lang="ko-KR" altLang="en-US" sz="900"/>
              <a:t> ㎶ </a:t>
            </a:r>
            <a:r>
              <a:rPr lang="en-US" altLang="ko-KR" sz="900"/>
              <a:t>/ </a:t>
            </a:r>
            <a:r>
              <a:rPr lang="ko-KR" altLang="en-US" sz="900"/>
              <a:t>√</a:t>
            </a:r>
            <a:r>
              <a:rPr lang="en-US" altLang="ko-KR" sz="900"/>
              <a:t>Hz at 1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0648" y="323528"/>
            <a:ext cx="619268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b="1">
                <a:solidFill>
                  <a:srgbClr val="0000FF"/>
                </a:solidFill>
              </a:rPr>
              <a:t>System </a:t>
            </a:r>
            <a:r>
              <a:rPr lang="ko-KR" altLang="en-US" sz="1100" b="1">
                <a:solidFill>
                  <a:srgbClr val="0000FF"/>
                </a:solidFill>
              </a:rPr>
              <a:t>구성</a:t>
            </a:r>
            <a:r>
              <a:rPr lang="en-US" altLang="ko-KR" sz="1100" b="1">
                <a:solidFill>
                  <a:srgbClr val="0000FF"/>
                </a:solidFill>
              </a:rPr>
              <a:t> : RME Model: FIREFACE802 / SIGMAELTEC Model: SA-248A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04864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13"/>
          <p:cNvSpPr txBox="1"/>
          <p:nvPr/>
        </p:nvSpPr>
        <p:spPr>
          <a:xfrm>
            <a:off x="332656" y="755576"/>
            <a:ext cx="1988840" cy="7992888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200" b="1"/>
              <a:t>ANALOG ANALYZER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Characteristic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THD+N Measurement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Fundamental Range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Measurement Range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Accuracy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Residual THD+N</a:t>
            </a:r>
            <a:r>
              <a:rPr lang="en-US" altLang="ko-KR" sz="900" baseline="30000">
                <a:latin typeface="맑은 고딕"/>
                <a:ea typeface="맑은 고딕"/>
              </a:rPr>
              <a:t>1,2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  20 Hz-20 kHz fundamentals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  20 Hz-15 kHz fundamentals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  20 Hz~15 kHz fundamentals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Level &amp; THD+N Response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 </a:t>
            </a:r>
            <a:r>
              <a:rPr lang="en-US" altLang="ko-KR" sz="900"/>
              <a:t>High-Pass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 </a:t>
            </a:r>
            <a:r>
              <a:rPr lang="en-US" altLang="ko-KR" sz="900"/>
              <a:t>Low-Pass</a:t>
            </a:r>
            <a:r>
              <a:rPr lang="en-US" altLang="ko-KR" sz="900" baseline="30000">
                <a:ea typeface="맑은 고딕"/>
              </a:rPr>
              <a:t>5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Weighting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IMD Measurement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Test Signal Compatibility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SMPTE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DIN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CCIF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CUSTOM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Measurement Range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Accuracy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Residual IMD</a:t>
            </a:r>
            <a:r>
              <a:rPr lang="en-US" altLang="ko-KR" sz="900" baseline="30000"/>
              <a:t>1,2,3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SMPTE, DIN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CCIF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2656" y="0"/>
            <a:ext cx="53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b="1"/>
              <a:t>Technical Specification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16" name="내용 개체 틀 13"/>
          <p:cNvSpPr txBox="1"/>
          <p:nvPr/>
        </p:nvSpPr>
        <p:spPr>
          <a:xfrm>
            <a:off x="2348880" y="755576"/>
            <a:ext cx="2016224" cy="7992888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0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Specifications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8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 Hz to 80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0 to 100%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±0.5 dB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 </a:t>
            </a:r>
            <a:r>
              <a:rPr lang="en-US" altLang="ko-KR" sz="900"/>
              <a:t>(-100 dB + 1.8</a:t>
            </a:r>
            <a:r>
              <a:rPr lang="ko-KR" altLang="en-US" sz="900"/>
              <a:t>㎶</a:t>
            </a:r>
            <a:r>
              <a:rPr lang="en-US" altLang="ko-KR" sz="900"/>
              <a:t>, 20 kHz BW);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 </a:t>
            </a:r>
            <a:r>
              <a:rPr lang="en-US" altLang="ko-KR" sz="900"/>
              <a:t>(-92 dB + 2.6</a:t>
            </a:r>
            <a:r>
              <a:rPr lang="ko-KR" altLang="en-US" sz="900"/>
              <a:t>㎶</a:t>
            </a:r>
            <a:r>
              <a:rPr lang="en-US" altLang="ko-KR" sz="900"/>
              <a:t>, 40 kHz BW);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 </a:t>
            </a:r>
            <a:r>
              <a:rPr lang="en-US" altLang="ko-KR" sz="900"/>
              <a:t>(-80 dB + 10</a:t>
            </a:r>
            <a:r>
              <a:rPr lang="ko-KR" altLang="en-US" sz="900"/>
              <a:t>㎶</a:t>
            </a:r>
            <a:r>
              <a:rPr lang="en-US" altLang="ko-KR" sz="900"/>
              <a:t>, 80 kHz BW);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5Hz to 500 Hz, or None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1kHz to 90 kHz, or None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A-wt, B-wt, C-wt, CCITT,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C-message,  ITV-R468-4, Dolby,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AES17 20kHz Lowpass,  AES17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40kHz Lowpass, AES17 20kHz High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pass, AES17 40kHz High pass,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wh:hand-arm, wb:vertical whole-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body, wc:horizontal  whole-body,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we:rotational  whole-body,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wj:vertical head, wk:vertical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whole-body, wm:whole-body in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Buildings, wf:Low-frequency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Whole-body, or None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60 Hz(LF), 40 Hz-4 kHz(HF),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Mixed ratio 4:1(LF:HF)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250 Hz(LF), 40 Hz-4 kHz(HF),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Mixed ratio 4:1(LF:HF)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11 k, 19 k(LF) / 12 k, 20 k(HF),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Mixed ratio 1:1(LF:HF)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20 Hz-20 kHz(LF),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20 Hz-20 kHz(HF),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Mixed in any ratio from 1:1,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4:1 or 10:1(LF:HF)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0 to 20%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±0.5 dB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</a:t>
            </a:r>
            <a:r>
              <a:rPr lang="en-US" altLang="ko-KR" sz="900"/>
              <a:t>-104 dB[0.00063%], 4:1 mix ratio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</a:t>
            </a:r>
            <a:r>
              <a:rPr lang="en-US" altLang="ko-KR" sz="900"/>
              <a:t>-130 dB[0.00003%], 1:1 mix ratio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</p:txBody>
      </p:sp>
      <p:sp>
        <p:nvSpPr>
          <p:cNvPr id="17" name="내용 개체 틀 13"/>
          <p:cNvSpPr txBox="1"/>
          <p:nvPr/>
        </p:nvSpPr>
        <p:spPr>
          <a:xfrm>
            <a:off x="4437112" y="755576"/>
            <a:ext cx="2160240" cy="7992888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Supplemental Information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1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</a:t>
            </a:r>
            <a:r>
              <a:rPr lang="ko-KR" altLang="en-US" sz="900"/>
              <a:t>＜</a:t>
            </a:r>
            <a:r>
              <a:rPr lang="en-US" altLang="ko-KR" sz="900"/>
              <a:t>-104</a:t>
            </a:r>
            <a:r>
              <a:rPr lang="ko-KR" altLang="en-US" sz="900"/>
              <a:t> </a:t>
            </a:r>
            <a:r>
              <a:rPr lang="en-US" altLang="ko-KR" sz="900"/>
              <a:t>dB at 1 kHz, 2.5V,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Balanced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 Hz steps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Weighting filter is cascaded with the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High-pass and low-pass bandwidth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limit-ing filters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at 2.5V, Balanced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2656" y="323528"/>
            <a:ext cx="604867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b="1">
                <a:solidFill>
                  <a:srgbClr val="0000FF"/>
                </a:solidFill>
              </a:rPr>
              <a:t>System </a:t>
            </a:r>
            <a:r>
              <a:rPr lang="ko-KR" altLang="en-US" sz="1100" b="1">
                <a:solidFill>
                  <a:srgbClr val="0000FF"/>
                </a:solidFill>
              </a:rPr>
              <a:t>구성</a:t>
            </a:r>
            <a:r>
              <a:rPr lang="en-US" altLang="ko-KR" sz="1100" b="1">
                <a:solidFill>
                  <a:srgbClr val="0000FF"/>
                </a:solidFill>
              </a:rPr>
              <a:t> : RME Model: FIREFACE802 / SIGMAELTEC Model: SA-248A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04864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13"/>
          <p:cNvSpPr txBox="1"/>
          <p:nvPr/>
        </p:nvSpPr>
        <p:spPr>
          <a:xfrm>
            <a:off x="216024" y="827584"/>
            <a:ext cx="1988840" cy="1872208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200" b="1"/>
              <a:t>ANALOG ANALYZER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Characteristic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Phase Measurement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Ranges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Accuracy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Resolution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4016" y="0"/>
            <a:ext cx="53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b="1"/>
              <a:t>Technical Specification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16" name="내용 개체 틀 13"/>
          <p:cNvSpPr txBox="1"/>
          <p:nvPr/>
        </p:nvSpPr>
        <p:spPr>
          <a:xfrm>
            <a:off x="2276872" y="827584"/>
            <a:ext cx="2016224" cy="1872208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0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Specifications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8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±180 deg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±3 deg, 100 Hz to 2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±30 deg, 2 kHz to 20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0.001 deg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</p:txBody>
      </p:sp>
      <p:sp>
        <p:nvSpPr>
          <p:cNvPr id="17" name="내용 개체 틀 13"/>
          <p:cNvSpPr txBox="1"/>
          <p:nvPr/>
        </p:nvSpPr>
        <p:spPr>
          <a:xfrm>
            <a:off x="4365104" y="827584"/>
            <a:ext cx="2160240" cy="1872208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Supplemental Information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0648" y="323528"/>
            <a:ext cx="61206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b="1">
                <a:solidFill>
                  <a:srgbClr val="0000FF"/>
                </a:solidFill>
              </a:rPr>
              <a:t>System </a:t>
            </a:r>
            <a:r>
              <a:rPr lang="ko-KR" altLang="en-US" sz="1100" b="1">
                <a:solidFill>
                  <a:srgbClr val="0000FF"/>
                </a:solidFill>
              </a:rPr>
              <a:t>구성</a:t>
            </a:r>
            <a:r>
              <a:rPr lang="en-US" altLang="ko-KR" sz="1100" b="1">
                <a:solidFill>
                  <a:srgbClr val="0000FF"/>
                </a:solidFill>
              </a:rPr>
              <a:t> : RME Model: FIREFACE802 / SIGMAELTEC Model: SA-248A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7" name="내용 개체 틀 13"/>
          <p:cNvSpPr txBox="1"/>
          <p:nvPr/>
        </p:nvSpPr>
        <p:spPr>
          <a:xfrm>
            <a:off x="216024" y="2771800"/>
            <a:ext cx="6309320" cy="2232248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NOTES to SPECIFICATIONS: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1. System specification including contributions from both generator and analyzer.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  Generator-only and/or analyzer-only contributions are typically less.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2. Generator load must be </a:t>
            </a:r>
            <a:r>
              <a:rPr lang="ko-KR" altLang="en-US" sz="900"/>
              <a:t>≥</a:t>
            </a:r>
            <a:r>
              <a:rPr lang="en-US" altLang="ko-KR" sz="900"/>
              <a:t>600Ω balanced for specified performance.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3. Input must be </a:t>
            </a:r>
            <a:r>
              <a:rPr lang="ko-KR" altLang="en-US" sz="900"/>
              <a:t>≥</a:t>
            </a:r>
            <a:r>
              <a:rPr lang="en-US" altLang="ko-KR" sz="900"/>
              <a:t>150 </a:t>
            </a:r>
            <a:r>
              <a:rPr lang="ko-KR" altLang="en-US" sz="900"/>
              <a:t>㎷</a:t>
            </a:r>
            <a:r>
              <a:rPr lang="en-US" altLang="ko-KR" sz="900"/>
              <a:t> for specified performance. 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4. Maximum low-pass filter frequency is limited by analyzer input bandwidth setting.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내용 개체 틀 13"/>
          <p:cNvSpPr txBox="1"/>
          <p:nvPr/>
        </p:nvSpPr>
        <p:spPr>
          <a:xfrm>
            <a:off x="216024" y="5292080"/>
            <a:ext cx="6309320" cy="3456384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200" b="1"/>
              <a:t>Digital Inputs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100" b="1"/>
              <a:t>AES/EBU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1 x XLR, transformer-balanced, galvanically isolated, according to AES3-1992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High-sensitivity input stage (</a:t>
            </a:r>
            <a:r>
              <a:rPr lang="ko-KR" altLang="en-US" sz="900"/>
              <a:t>＜ </a:t>
            </a:r>
            <a:r>
              <a:rPr lang="en-US" altLang="ko-KR" sz="900"/>
              <a:t>0.3 Vpp)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SPDIF compatible (IEC 60958)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Accepts Consumer and Professional format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Lock range: 27 kHz – 200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Jitter when synced to input signal: </a:t>
            </a:r>
            <a:r>
              <a:rPr lang="ko-KR" altLang="en-US" sz="900"/>
              <a:t>＜ </a:t>
            </a:r>
            <a:r>
              <a:rPr lang="en-US" altLang="ko-KR" sz="900"/>
              <a:t>1 ns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Jitter suppression: </a:t>
            </a:r>
            <a:r>
              <a:rPr lang="ko-KR" altLang="en-US" sz="900"/>
              <a:t>＞ </a:t>
            </a:r>
            <a:r>
              <a:rPr lang="en-US" altLang="ko-KR" sz="900"/>
              <a:t>30 dB (2.4 kHz)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100" b="1"/>
              <a:t>SPDIF optical (ADAT2)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1 x optical, according to IEC 60958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Accepts Consumer and Professional format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Lock range: 27 kHz – 200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Jitter when synced to input signal: </a:t>
            </a:r>
            <a:r>
              <a:rPr lang="ko-KR" altLang="en-US" sz="900"/>
              <a:t>＜ </a:t>
            </a:r>
            <a:r>
              <a:rPr lang="en-US" altLang="ko-KR" sz="900"/>
              <a:t>1 ns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º Jitter suppression: </a:t>
            </a:r>
            <a:r>
              <a:rPr lang="ko-KR" altLang="en-US" sz="900"/>
              <a:t>＞ </a:t>
            </a:r>
            <a:r>
              <a:rPr lang="en-US" altLang="ko-KR" sz="900"/>
              <a:t>30 dB (2.4 kHz)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>
          <a:xfrm>
            <a:off x="2204864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13"/>
          <p:cNvSpPr txBox="1"/>
          <p:nvPr/>
        </p:nvSpPr>
        <p:spPr>
          <a:xfrm>
            <a:off x="332656" y="827584"/>
            <a:ext cx="1988840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200" b="1"/>
              <a:t>ANALOG GENERATOR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Characteristic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lvl="0">
              <a:defRPr/>
            </a:pPr>
            <a:r>
              <a:rPr lang="en-US" altLang="ko-KR" sz="900" b="1"/>
              <a:t>Number of Channels</a:t>
            </a:r>
          </a:p>
          <a:p>
            <a:pPr lvl="0">
              <a:defRPr/>
            </a:pPr>
            <a:endParaRPr lang="en-US" altLang="ko-KR" sz="900" b="1"/>
          </a:p>
          <a:p>
            <a:pPr lvl="0">
              <a:defRPr/>
            </a:pPr>
            <a:endParaRPr lang="en-US" altLang="ko-KR" sz="900" b="1"/>
          </a:p>
          <a:p>
            <a:pPr lvl="0">
              <a:defRPr/>
            </a:pPr>
            <a:r>
              <a:rPr lang="en-US" altLang="ko-KR" sz="900" b="1"/>
              <a:t>Waveforms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Sine Characteristics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b="1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Frequency</a:t>
            </a: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Range (Fs)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 </a:t>
            </a:r>
            <a:r>
              <a:rPr lang="en-US" altLang="ko-KR" sz="900"/>
              <a:t>Frequency Accuracy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 </a:t>
            </a:r>
            <a:r>
              <a:rPr lang="en-US" altLang="ko-KR" sz="900"/>
              <a:t>Amplitude Range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Amplitude Accuracy, 1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 Flatness (1kHz ref)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Fs = 10 Hz to 20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 Fs = 20 kHz to 50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Residual THD+N</a:t>
            </a:r>
            <a:r>
              <a:rPr lang="en-US" altLang="ko-KR" sz="900" baseline="30000">
                <a:latin typeface="맑은 고딕"/>
                <a:ea typeface="맑은 고딕"/>
              </a:rPr>
              <a:t>1,2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 Fs = 20 Hz-20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Phase offset range (split phase)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Noise Characteristics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Shape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Amplitude Range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0648" y="0"/>
            <a:ext cx="53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b="1"/>
              <a:t>Technical Specification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16" name="내용 개체 틀 13"/>
          <p:cNvSpPr txBox="1"/>
          <p:nvPr/>
        </p:nvSpPr>
        <p:spPr>
          <a:xfrm>
            <a:off x="2348880" y="827584"/>
            <a:ext cx="1944216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0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Specifications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1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4~16(Option),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Independent amplitude control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7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Sine, sine split frequency, ISO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octave sweep, Chirp swept-sine,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noise, IMD signals, wave file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Playback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5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10 Hz to 80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±(0.0002% + 100 μHz)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 mV to 10.6 Vrms, bal;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 mV to 5.3 Vrms, unbal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2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±0.05 dB [±0.58%]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8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±0.5 dB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±0.5 dB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8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 </a:t>
            </a:r>
            <a:r>
              <a:rPr lang="en-US" altLang="ko-KR" sz="900"/>
              <a:t>(-102 dB + 1.4</a:t>
            </a:r>
            <a:r>
              <a:rPr lang="ko-KR" altLang="en-US" sz="900"/>
              <a:t>㎶</a:t>
            </a:r>
            <a:r>
              <a:rPr lang="en-US" altLang="ko-KR" sz="900"/>
              <a:t>), 20 kHz BW;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-179.999 to +180.000 deg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White (</a:t>
            </a:r>
            <a:r>
              <a:rPr lang="ko-KR" altLang="en-US" sz="900"/>
              <a:t>＜</a:t>
            </a:r>
            <a:r>
              <a:rPr lang="en-US" altLang="ko-KR" sz="900"/>
              <a:t>10 Hz to 0.45*SR),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Pink (</a:t>
            </a:r>
            <a:r>
              <a:rPr lang="ko-KR" altLang="en-US" sz="900"/>
              <a:t>＜</a:t>
            </a:r>
            <a:r>
              <a:rPr lang="en-US" altLang="ko-KR" sz="900"/>
              <a:t>10 Hz to 0.45*SR),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10mV to 10.6 Vrms balanced;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10mV to 5.3 Vrms unbalanced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</p:txBody>
      </p:sp>
      <p:sp>
        <p:nvSpPr>
          <p:cNvPr id="17" name="내용 개체 틀 13"/>
          <p:cNvSpPr txBox="1"/>
          <p:nvPr/>
        </p:nvSpPr>
        <p:spPr>
          <a:xfrm>
            <a:off x="4365104" y="827584"/>
            <a:ext cx="2232248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Supplemental Information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7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6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ISO Octave Sweep : 1/1, 1/3, 1/6, 1/12,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1/24, 1/48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5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192kHz SR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</a:t>
            </a:r>
            <a:r>
              <a:rPr lang="ko-KR" altLang="en-US" sz="900"/>
              <a:t>＜</a:t>
            </a:r>
            <a:r>
              <a:rPr lang="en-US" altLang="ko-KR" sz="900"/>
              <a:t>0.1 dB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</a:t>
            </a:r>
            <a:r>
              <a:rPr lang="ko-KR" altLang="en-US" sz="900"/>
              <a:t>＜</a:t>
            </a:r>
            <a:r>
              <a:rPr lang="en-US" altLang="ko-KR" sz="900"/>
              <a:t>-104 dB at 1 kHz, 2.5V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8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/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Amplitude calibration is approximate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2656" y="323528"/>
            <a:ext cx="619268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b="1">
                <a:solidFill>
                  <a:srgbClr val="0000FF"/>
                </a:solidFill>
              </a:rPr>
              <a:t>System </a:t>
            </a:r>
            <a:r>
              <a:rPr lang="ko-KR" altLang="en-US" sz="1100" b="1">
                <a:solidFill>
                  <a:srgbClr val="0000FF"/>
                </a:solidFill>
              </a:rPr>
              <a:t>구성</a:t>
            </a:r>
            <a:r>
              <a:rPr lang="en-US" altLang="ko-KR" sz="1100" b="1">
                <a:solidFill>
                  <a:srgbClr val="0000FF"/>
                </a:solidFill>
              </a:rPr>
              <a:t> : RME Model: FIREFACE802 / SIGMAELTEC Model: SA-248A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04864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2548</Words>
  <Application>Microsoft Office PowerPoint</Application>
  <PresentationFormat>화면 슬라이드 쇼(4:3)</PresentationFormat>
  <Paragraphs>987</Paragraphs>
  <Slides>16</Slides>
  <Notes>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Office 테마</vt:lpstr>
      <vt:lpstr> 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Sound Bar-D Class switching amplifier Tester</vt:lpstr>
      <vt:lpstr>Performance Comparison (SA-248A:APX-525)</vt:lpstr>
      <vt:lpstr>Sound Bar Tester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 Analyzer System  아날로그와 디지털 I/O의 측정에 이상적인 조합   Multi Analyzer System은 다재다능하고</dc:title>
  <dc:creator>sigma sigma</dc:creator>
  <cp:lastModifiedBy>sigma sigma</cp:lastModifiedBy>
  <cp:revision>364</cp:revision>
  <dcterms:created xsi:type="dcterms:W3CDTF">2023-01-04T04:31:14Z</dcterms:created>
  <dcterms:modified xsi:type="dcterms:W3CDTF">2024-03-14T05:51:59Z</dcterms:modified>
  <cp:version/>
</cp:coreProperties>
</file>